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aleway"/>
      <p:regular r:id="rId48"/>
      <p:bold r:id="rId49"/>
      <p:italic r:id="rId50"/>
      <p:boldItalic r:id="rId51"/>
    </p:embeddedFont>
    <p:embeddedFont>
      <p:font typeface="Roboto"/>
      <p:regular r:id="rId52"/>
      <p:bold r:id="rId53"/>
      <p:italic r:id="rId54"/>
      <p:boldItalic r:id="rId55"/>
    </p:embeddedFont>
    <p:embeddedFont>
      <p:font typeface="Nunito"/>
      <p:regular r:id="rId56"/>
      <p:bold r:id="rId57"/>
      <p:italic r:id="rId58"/>
      <p:boldItalic r:id="rId59"/>
    </p:embeddedFont>
    <p:embeddedFont>
      <p:font typeface="Maven Pro"/>
      <p:regular r:id="rId60"/>
      <p:bold r:id="rId61"/>
    </p:embeddedFont>
    <p:embeddedFont>
      <p:font typeface="Fira Sans Condensed"/>
      <p:regular r:id="rId62"/>
      <p:bold r:id="rId63"/>
      <p:italic r:id="rId64"/>
      <p:boldItalic r:id="rId65"/>
    </p:embeddedFont>
    <p:embeddedFont>
      <p:font typeface="Palanquin"/>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C9A550-5F68-40AA-944E-3CAE51226F35}">
  <a:tblStyle styleId="{79C9A550-5F68-40AA-944E-3CAE51226F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leway-regular.fntdata"/><Relationship Id="rId47" Type="http://schemas.openxmlformats.org/officeDocument/2006/relationships/slide" Target="slides/slide40.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Condensed-regular.fntdata"/><Relationship Id="rId61" Type="http://schemas.openxmlformats.org/officeDocument/2006/relationships/font" Target="fonts/MavenPro-bold.fntdata"/><Relationship Id="rId20" Type="http://schemas.openxmlformats.org/officeDocument/2006/relationships/slide" Target="slides/slide13.xml"/><Relationship Id="rId64" Type="http://schemas.openxmlformats.org/officeDocument/2006/relationships/font" Target="fonts/FiraSansCondensed-italic.fntdata"/><Relationship Id="rId63" Type="http://schemas.openxmlformats.org/officeDocument/2006/relationships/font" Target="fonts/FiraSansCondensed-bold.fntdata"/><Relationship Id="rId22" Type="http://schemas.openxmlformats.org/officeDocument/2006/relationships/slide" Target="slides/slide15.xml"/><Relationship Id="rId66" Type="http://schemas.openxmlformats.org/officeDocument/2006/relationships/font" Target="fonts/Palanquin-regular.fntdata"/><Relationship Id="rId21" Type="http://schemas.openxmlformats.org/officeDocument/2006/relationships/slide" Target="slides/slide14.xml"/><Relationship Id="rId65" Type="http://schemas.openxmlformats.org/officeDocument/2006/relationships/font" Target="fonts/FiraSansCondensed-boldItalic.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Palanquin-bold.fntdata"/><Relationship Id="rId60" Type="http://schemas.openxmlformats.org/officeDocument/2006/relationships/font" Target="fonts/MavenPr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Nunito-bold.fntdata"/><Relationship Id="rId12" Type="http://schemas.openxmlformats.org/officeDocument/2006/relationships/slide" Target="slides/slide5.xml"/><Relationship Id="rId56" Type="http://schemas.openxmlformats.org/officeDocument/2006/relationships/font" Target="fonts/Nunito-regular.fntdata"/><Relationship Id="rId15" Type="http://schemas.openxmlformats.org/officeDocument/2006/relationships/slide" Target="slides/slide8.xml"/><Relationship Id="rId59" Type="http://schemas.openxmlformats.org/officeDocument/2006/relationships/font" Target="fonts/Nunito-boldItalic.fntdata"/><Relationship Id="rId14" Type="http://schemas.openxmlformats.org/officeDocument/2006/relationships/slide" Target="slides/slide7.xml"/><Relationship Id="rId58" Type="http://schemas.openxmlformats.org/officeDocument/2006/relationships/font" Target="fonts/Nuni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9181c27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9181c27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9181c27b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9181c27b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Define degree cnt.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8f7fc8a8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8f7fc8a8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8f7fc8a8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8f7fc8a8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Weights are matters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8f7fc8a8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8f7fc8a8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8f7fc8a8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8f7fc8a8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8f7fc8a8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8f7fc8a8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said from to but it is not required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8f7fc8a8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8f7fc8a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8f7fc8a8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8f7fc8a8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050">
                <a:solidFill>
                  <a:srgbClr val="4D5156"/>
                </a:solidFill>
                <a:highlight>
                  <a:srgbClr val="FFFFFF"/>
                </a:highlight>
              </a:rPr>
              <a:t>In graph theory, </a:t>
            </a:r>
            <a:r>
              <a:rPr b="1" lang="tr" sz="1050">
                <a:solidFill>
                  <a:srgbClr val="5F6368"/>
                </a:solidFill>
                <a:highlight>
                  <a:srgbClr val="FFFFFF"/>
                </a:highlight>
              </a:rPr>
              <a:t>betweenness centrality</a:t>
            </a:r>
            <a:r>
              <a:rPr lang="tr" sz="1050">
                <a:solidFill>
                  <a:srgbClr val="4D5156"/>
                </a:solidFill>
                <a:highlight>
                  <a:srgbClr val="FFFFFF"/>
                </a:highlight>
              </a:rPr>
              <a:t> (or "betweeness </a:t>
            </a:r>
            <a:r>
              <a:rPr b="1" lang="tr" sz="1050">
                <a:solidFill>
                  <a:srgbClr val="5F6368"/>
                </a:solidFill>
                <a:highlight>
                  <a:srgbClr val="FFFFFF"/>
                </a:highlight>
              </a:rPr>
              <a:t>centrality</a:t>
            </a:r>
            <a:r>
              <a:rPr lang="tr" sz="1050">
                <a:solidFill>
                  <a:srgbClr val="4D5156"/>
                </a:solidFill>
                <a:highlight>
                  <a:srgbClr val="FFFFFF"/>
                </a:highlight>
              </a:rPr>
              <a:t>") is a measure of </a:t>
            </a:r>
            <a:r>
              <a:rPr b="1" lang="tr" sz="1050">
                <a:solidFill>
                  <a:srgbClr val="5F6368"/>
                </a:solidFill>
                <a:highlight>
                  <a:srgbClr val="FFFFFF"/>
                </a:highlight>
              </a:rPr>
              <a:t>centrality</a:t>
            </a:r>
            <a:r>
              <a:rPr lang="tr" sz="1050">
                <a:solidFill>
                  <a:srgbClr val="4D5156"/>
                </a:solidFill>
                <a:highlight>
                  <a:srgbClr val="FFFFFF"/>
                </a:highlight>
              </a:rPr>
              <a:t> in a graph based on shortest paths. ... For example, in a telecommunications network, a node with higher </a:t>
            </a:r>
            <a:r>
              <a:rPr b="1" lang="tr" sz="1050">
                <a:solidFill>
                  <a:srgbClr val="5F6368"/>
                </a:solidFill>
                <a:highlight>
                  <a:srgbClr val="FFFFFF"/>
                </a:highlight>
              </a:rPr>
              <a:t>betweenness centrality</a:t>
            </a:r>
            <a:r>
              <a:rPr lang="tr" sz="1050">
                <a:solidFill>
                  <a:srgbClr val="4D5156"/>
                </a:solidFill>
                <a:highlight>
                  <a:srgbClr val="FFFFFF"/>
                </a:highlight>
              </a:rPr>
              <a:t> would have more control over the network, because more information will pass through that node.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8f7fc8a8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8f7fc8a8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8f7fc8a8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8f7fc8a8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9181c27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9181c27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8f7fc8a8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8f7fc8a8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In affiliation networks, there are always two types of nodes: one type for the actors,</a:t>
            </a:r>
            <a:endParaRPr/>
          </a:p>
          <a:p>
            <a:pPr indent="0" lvl="0" marL="0" rtl="0" algn="l">
              <a:spcBef>
                <a:spcPts val="0"/>
              </a:spcBef>
              <a:spcAft>
                <a:spcPts val="0"/>
              </a:spcAft>
              <a:buClr>
                <a:schemeClr val="dk1"/>
              </a:buClr>
              <a:buSzPts val="1100"/>
              <a:buFont typeface="Arial"/>
              <a:buNone/>
            </a:pPr>
            <a:r>
              <a:rPr lang="tr"/>
              <a:t>and another type for the groups or events to which the actors belong. Ties then</a:t>
            </a:r>
            <a:endParaRPr/>
          </a:p>
          <a:p>
            <a:pPr indent="0" lvl="0" marL="0" rtl="0" algn="l">
              <a:spcBef>
                <a:spcPts val="0"/>
              </a:spcBef>
              <a:spcAft>
                <a:spcPts val="0"/>
              </a:spcAft>
              <a:buClr>
                <a:schemeClr val="dk1"/>
              </a:buClr>
              <a:buSzPts val="1100"/>
              <a:buFont typeface="Arial"/>
              <a:buNone/>
            </a:pPr>
            <a:r>
              <a:rPr lang="tr"/>
              <a:t>connect the actors to those groups. One consequence of this is that there are no direct</a:t>
            </a:r>
            <a:endParaRPr/>
          </a:p>
          <a:p>
            <a:pPr indent="0" lvl="0" marL="0" rtl="0" algn="l">
              <a:spcBef>
                <a:spcPts val="0"/>
              </a:spcBef>
              <a:spcAft>
                <a:spcPts val="0"/>
              </a:spcAft>
              <a:buClr>
                <a:schemeClr val="dk1"/>
              </a:buClr>
              <a:buSzPts val="1100"/>
              <a:buFont typeface="Arial"/>
              <a:buNone/>
            </a:pPr>
            <a:r>
              <a:rPr lang="tr"/>
              <a:t>ties among actors, and there are no direct ties between the groups.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8f7fc8a8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8f7fc8a8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Explains nothing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8f7fc8a88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8f7fc8a8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9c8301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9c8301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9c83018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9c83018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9c83018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9c83018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9c83018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9c83018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9c83018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9c83018e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9c83018e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9c83018e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9c83018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9c83018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9181c27b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9181c27b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9c83018e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9c83018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9c83018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9c83018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9c83018e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9c83018e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a8c3d69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a8c3d69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a3ed52f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a3ed52f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a8c3d69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a8c3d69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a8c3d69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a8c3d69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a8c3d699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a8c3d699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a8c3d69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a8c3d69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a8c3d699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a8c3d699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9181c27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9181c27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Weight reflects power or amount</a:t>
            </a:r>
            <a:endParaRPr/>
          </a:p>
          <a:p>
            <a:pPr indent="0" lvl="0" marL="0" rtl="0" algn="l">
              <a:spcBef>
                <a:spcPts val="0"/>
              </a:spcBef>
              <a:spcAft>
                <a:spcPts val="0"/>
              </a:spcAft>
              <a:buNone/>
            </a:pPr>
            <a:r>
              <a:rPr lang="tr"/>
              <a:t>We can visualize it by line thicnkesss</a:t>
            </a:r>
            <a:endParaRPr/>
          </a:p>
          <a:p>
            <a:pPr indent="0" lvl="0" marL="0" rtl="0" algn="l">
              <a:spcBef>
                <a:spcPts val="0"/>
              </a:spcBef>
              <a:spcAft>
                <a:spcPts val="0"/>
              </a:spcAft>
              <a:buNone/>
            </a:pPr>
            <a:r>
              <a:rPr lang="tr"/>
              <a:t>We tabularize by third column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a8c3d69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a8c3d69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9181c27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9181c27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9181c27b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9181c27b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9181c27b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9181c27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9181c27b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9181c27b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Overlapping problem</a:t>
            </a:r>
            <a:endParaRPr/>
          </a:p>
          <a:p>
            <a:pPr indent="0" lvl="0" marL="0" rtl="0" algn="l">
              <a:spcBef>
                <a:spcPts val="0"/>
              </a:spcBef>
              <a:spcAft>
                <a:spcPts val="0"/>
              </a:spcAft>
              <a:buNone/>
            </a:pPr>
            <a:r>
              <a:rPr lang="tr"/>
              <a:t>Normalization with log or other operator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9181c27b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9181c27b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56" name="Shape 56"/>
        <p:cNvGrpSpPr/>
        <p:nvPr/>
      </p:nvGrpSpPr>
      <p:grpSpPr>
        <a:xfrm>
          <a:off x="0" y="0"/>
          <a:ext cx="0" cy="0"/>
          <a:chOff x="0" y="0"/>
          <a:chExt cx="0" cy="0"/>
        </a:xfrm>
      </p:grpSpPr>
      <p:sp>
        <p:nvSpPr>
          <p:cNvPr id="57" name="Google Shape;57;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pic>
        <p:nvPicPr>
          <p:cNvPr id="58" name="Google Shape;58;p14"/>
          <p:cNvPicPr preferRelativeResize="0"/>
          <p:nvPr/>
        </p:nvPicPr>
        <p:blipFill>
          <a:blip r:embed="rId2">
            <a:alphaModFix/>
          </a:blip>
          <a:stretch>
            <a:fillRect/>
          </a:stretch>
        </p:blipFill>
        <p:spPr>
          <a:xfrm>
            <a:off x="7561850" y="170975"/>
            <a:ext cx="1362425" cy="910750"/>
          </a:xfrm>
          <a:prstGeom prst="rect">
            <a:avLst/>
          </a:prstGeom>
          <a:noFill/>
          <a:ln>
            <a:noFill/>
          </a:ln>
          <a:effectLst>
            <a:reflection blurRad="0" dir="5400000" dist="38100" endA="0" endPos="30000" fadeDir="5400012" kx="0" rotWithShape="0" algn="bl" stPos="0" sy="-100000" ky="0"/>
          </a:effectLst>
        </p:spPr>
      </p:pic>
      <p:sp>
        <p:nvSpPr>
          <p:cNvPr id="59" name="Google Shape;59;p14"/>
          <p:cNvSpPr txBox="1"/>
          <p:nvPr/>
        </p:nvSpPr>
        <p:spPr>
          <a:xfrm>
            <a:off x="5535400" y="3991400"/>
            <a:ext cx="3135300" cy="985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tr" sz="2600">
                <a:solidFill>
                  <a:srgbClr val="FFFF00"/>
                </a:solidFill>
                <a:latin typeface="Raleway"/>
                <a:ea typeface="Raleway"/>
                <a:cs typeface="Raleway"/>
                <a:sym typeface="Raleway"/>
              </a:rPr>
              <a:t>Dr. Suat ATAN</a:t>
            </a:r>
            <a:endParaRPr sz="2600">
              <a:solidFill>
                <a:srgbClr val="FFFF00"/>
              </a:solidFill>
              <a:latin typeface="Raleway"/>
              <a:ea typeface="Raleway"/>
              <a:cs typeface="Raleway"/>
              <a:sym typeface="Raleway"/>
            </a:endParaRPr>
          </a:p>
          <a:p>
            <a:pPr indent="0" lvl="0" marL="0" rtl="0" algn="l">
              <a:spcBef>
                <a:spcPts val="0"/>
              </a:spcBef>
              <a:spcAft>
                <a:spcPts val="0"/>
              </a:spcAft>
              <a:buNone/>
            </a:pPr>
            <a:r>
              <a:rPr lang="tr" sz="2600">
                <a:solidFill>
                  <a:srgbClr val="FFFF00"/>
                </a:solidFill>
                <a:latin typeface="Raleway"/>
                <a:ea typeface="Raleway"/>
                <a:cs typeface="Raleway"/>
                <a:sym typeface="Raleway"/>
              </a:rPr>
              <a:t>ADS-516</a:t>
            </a:r>
            <a:endParaRPr sz="2600">
              <a:solidFill>
                <a:srgbClr val="FFFF00"/>
              </a:solidFill>
              <a:latin typeface="Raleway"/>
              <a:ea typeface="Raleway"/>
              <a:cs typeface="Raleway"/>
              <a:sym typeface="Raleway"/>
            </a:endParaRPr>
          </a:p>
        </p:txBody>
      </p:sp>
      <p:sp>
        <p:nvSpPr>
          <p:cNvPr id="60" name="Google Shape;60;p14"/>
          <p:cNvSpPr txBox="1"/>
          <p:nvPr/>
        </p:nvSpPr>
        <p:spPr>
          <a:xfrm>
            <a:off x="101400" y="84500"/>
            <a:ext cx="7276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5700">
                <a:solidFill>
                  <a:srgbClr val="FFFFFF"/>
                </a:solidFill>
                <a:latin typeface="Droid Sans"/>
                <a:ea typeface="Droid Sans"/>
                <a:cs typeface="Droid Sans"/>
                <a:sym typeface="Droid Sans"/>
              </a:rPr>
              <a:t>Network Analysis</a:t>
            </a:r>
            <a:endParaRPr b="1" sz="5700">
              <a:solidFill>
                <a:srgbClr val="FFFFFF"/>
              </a:solidFill>
              <a:latin typeface="Droid Sans"/>
              <a:ea typeface="Droid Sans"/>
              <a:cs typeface="Droid Sans"/>
              <a:sym typeface="Droid Sans"/>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afikir" type="secHead">
  <p:cSld name="SECTION_HEADER">
    <p:bg>
      <p:bgPr>
        <a:solidFill>
          <a:srgbClr val="6FA8DC"/>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253525" y="1613825"/>
            <a:ext cx="7783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3C78D8"/>
              </a:buClr>
              <a:buSzPts val="3600"/>
              <a:buNone/>
              <a:defRPr sz="3600">
                <a:solidFill>
                  <a:srgbClr val="3C78D8"/>
                </a:solidFill>
              </a:defRPr>
            </a:lvl2pPr>
            <a:lvl3pPr lvl="2" rtl="0">
              <a:spcBef>
                <a:spcPts val="0"/>
              </a:spcBef>
              <a:spcAft>
                <a:spcPts val="0"/>
              </a:spcAft>
              <a:buClr>
                <a:srgbClr val="3C78D8"/>
              </a:buClr>
              <a:buSzPts val="3600"/>
              <a:buNone/>
              <a:defRPr sz="3600">
                <a:solidFill>
                  <a:srgbClr val="3C78D8"/>
                </a:solidFill>
              </a:defRPr>
            </a:lvl3pPr>
            <a:lvl4pPr lvl="3" rtl="0">
              <a:spcBef>
                <a:spcPts val="0"/>
              </a:spcBef>
              <a:spcAft>
                <a:spcPts val="0"/>
              </a:spcAft>
              <a:buClr>
                <a:srgbClr val="3C78D8"/>
              </a:buClr>
              <a:buSzPts val="3600"/>
              <a:buNone/>
              <a:defRPr sz="3600">
                <a:solidFill>
                  <a:srgbClr val="3C78D8"/>
                </a:solidFill>
              </a:defRPr>
            </a:lvl4pPr>
            <a:lvl5pPr lvl="4" rtl="0">
              <a:spcBef>
                <a:spcPts val="0"/>
              </a:spcBef>
              <a:spcAft>
                <a:spcPts val="0"/>
              </a:spcAft>
              <a:buClr>
                <a:srgbClr val="3C78D8"/>
              </a:buClr>
              <a:buSzPts val="3600"/>
              <a:buNone/>
              <a:defRPr sz="3600">
                <a:solidFill>
                  <a:srgbClr val="3C78D8"/>
                </a:solidFill>
              </a:defRPr>
            </a:lvl5pPr>
            <a:lvl6pPr lvl="5" rtl="0">
              <a:spcBef>
                <a:spcPts val="0"/>
              </a:spcBef>
              <a:spcAft>
                <a:spcPts val="0"/>
              </a:spcAft>
              <a:buClr>
                <a:srgbClr val="3C78D8"/>
              </a:buClr>
              <a:buSzPts val="3600"/>
              <a:buNone/>
              <a:defRPr sz="3600">
                <a:solidFill>
                  <a:srgbClr val="3C78D8"/>
                </a:solidFill>
              </a:defRPr>
            </a:lvl6pPr>
            <a:lvl7pPr lvl="6" rtl="0">
              <a:spcBef>
                <a:spcPts val="0"/>
              </a:spcBef>
              <a:spcAft>
                <a:spcPts val="0"/>
              </a:spcAft>
              <a:buClr>
                <a:srgbClr val="3C78D8"/>
              </a:buClr>
              <a:buSzPts val="3600"/>
              <a:buNone/>
              <a:defRPr sz="3600">
                <a:solidFill>
                  <a:srgbClr val="3C78D8"/>
                </a:solidFill>
              </a:defRPr>
            </a:lvl7pPr>
            <a:lvl8pPr lvl="7" rtl="0">
              <a:spcBef>
                <a:spcPts val="0"/>
              </a:spcBef>
              <a:spcAft>
                <a:spcPts val="0"/>
              </a:spcAft>
              <a:buClr>
                <a:srgbClr val="3C78D8"/>
              </a:buClr>
              <a:buSzPts val="3600"/>
              <a:buNone/>
              <a:defRPr sz="3600">
                <a:solidFill>
                  <a:srgbClr val="3C78D8"/>
                </a:solidFill>
              </a:defRPr>
            </a:lvl8pPr>
            <a:lvl9pPr lvl="8" rtl="0">
              <a:spcBef>
                <a:spcPts val="0"/>
              </a:spcBef>
              <a:spcAft>
                <a:spcPts val="0"/>
              </a:spcAft>
              <a:buClr>
                <a:srgbClr val="3C78D8"/>
              </a:buClr>
              <a:buSzPts val="3600"/>
              <a:buNone/>
              <a:defRPr sz="3600">
                <a:solidFill>
                  <a:srgbClr val="3C78D8"/>
                </a:solidFill>
              </a:defRPr>
            </a:lvl9pPr>
          </a:lstStyle>
          <a:p/>
        </p:txBody>
      </p:sp>
      <p:sp>
        <p:nvSpPr>
          <p:cNvPr id="63" name="Google Shape;63;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txBox="1"/>
          <p:nvPr>
            <p:ph type="title"/>
          </p:nvPr>
        </p:nvSpPr>
        <p:spPr>
          <a:xfrm>
            <a:off x="59125" y="37475"/>
            <a:ext cx="8940600" cy="511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101400" y="578938"/>
            <a:ext cx="8814600" cy="415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7" name="Google Shape;67;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d düzeni">
  <p:cSld name="CUSTOM">
    <p:bg>
      <p:bgPr>
        <a:solidFill>
          <a:srgbClr val="FFFFFF"/>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59150" y="107000"/>
            <a:ext cx="79692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70" name="Google Shape;70;p17"/>
          <p:cNvPicPr preferRelativeResize="0"/>
          <p:nvPr/>
        </p:nvPicPr>
        <p:blipFill>
          <a:blip r:embed="rId2">
            <a:alphaModFix/>
          </a:blip>
          <a:stretch>
            <a:fillRect/>
          </a:stretch>
        </p:blipFill>
        <p:spPr>
          <a:xfrm>
            <a:off x="8529277" y="3819150"/>
            <a:ext cx="546000" cy="568361"/>
          </a:xfrm>
          <a:prstGeom prst="rect">
            <a:avLst/>
          </a:prstGeom>
          <a:noFill/>
          <a:ln>
            <a:noFill/>
          </a:ln>
        </p:spPr>
      </p:pic>
      <p:sp>
        <p:nvSpPr>
          <p:cNvPr id="71" name="Google Shape;71;p17"/>
          <p:cNvSpPr txBox="1"/>
          <p:nvPr/>
        </p:nvSpPr>
        <p:spPr>
          <a:xfrm>
            <a:off x="6718600" y="4765150"/>
            <a:ext cx="177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Nunito"/>
                <a:ea typeface="Nunito"/>
                <a:cs typeface="Nunito"/>
                <a:sym typeface="Nunito"/>
              </a:rPr>
              <a:t>Real-life application with R</a:t>
            </a:r>
            <a:endParaRPr sz="1000">
              <a:latin typeface="Nunito"/>
              <a:ea typeface="Nunito"/>
              <a:cs typeface="Nunito"/>
              <a:sym typeface="Nunito"/>
            </a:endParaRPr>
          </a:p>
        </p:txBody>
      </p:sp>
      <p:pic>
        <p:nvPicPr>
          <p:cNvPr id="72" name="Google Shape;72;p17"/>
          <p:cNvPicPr preferRelativeResize="0"/>
          <p:nvPr/>
        </p:nvPicPr>
        <p:blipFill>
          <a:blip r:embed="rId3">
            <a:alphaModFix/>
          </a:blip>
          <a:stretch>
            <a:fillRect/>
          </a:stretch>
        </p:blipFill>
        <p:spPr>
          <a:xfrm>
            <a:off x="8489500" y="4468375"/>
            <a:ext cx="546006" cy="572700"/>
          </a:xfrm>
          <a:prstGeom prst="rect">
            <a:avLst/>
          </a:prstGeom>
          <a:noFill/>
          <a:ln>
            <a:noFill/>
          </a:ln>
        </p:spPr>
      </p:pic>
      <p:sp>
        <p:nvSpPr>
          <p:cNvPr id="73" name="Google Shape;73;p17"/>
          <p:cNvSpPr txBox="1"/>
          <p:nvPr/>
        </p:nvSpPr>
        <p:spPr>
          <a:xfrm>
            <a:off x="2951025" y="4765150"/>
            <a:ext cx="345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t>https://github.com/suatatan/network-analysis-lecture</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Girişi">
  <p:cSld name="MAIN_POINT">
    <p:bg>
      <p:bgPr>
        <a:solidFill>
          <a:srgbClr val="F2C43B"/>
        </a:solidFill>
      </p:bgPr>
    </p:bg>
    <p:spTree>
      <p:nvGrpSpPr>
        <p:cNvPr id="74" name="Shape 74"/>
        <p:cNvGrpSpPr/>
        <p:nvPr/>
      </p:nvGrpSpPr>
      <p:grpSpPr>
        <a:xfrm>
          <a:off x="0" y="0"/>
          <a:ext cx="0" cy="0"/>
          <a:chOff x="0" y="0"/>
          <a:chExt cx="0" cy="0"/>
        </a:xfrm>
      </p:grpSpPr>
      <p:grpSp>
        <p:nvGrpSpPr>
          <p:cNvPr id="75" name="Google Shape;75;p18"/>
          <p:cNvGrpSpPr/>
          <p:nvPr/>
        </p:nvGrpSpPr>
        <p:grpSpPr>
          <a:xfrm>
            <a:off x="6866714" y="1306"/>
            <a:ext cx="2267451" cy="2601690"/>
            <a:chOff x="6790514" y="1306"/>
            <a:chExt cx="2267451" cy="2601690"/>
          </a:xfrm>
        </p:grpSpPr>
        <p:grpSp>
          <p:nvGrpSpPr>
            <p:cNvPr id="76" name="Google Shape;76;p18"/>
            <p:cNvGrpSpPr/>
            <p:nvPr/>
          </p:nvGrpSpPr>
          <p:grpSpPr>
            <a:xfrm>
              <a:off x="7067465" y="1306"/>
              <a:ext cx="1990500" cy="1990200"/>
              <a:chOff x="7067465" y="1306"/>
              <a:chExt cx="1990500" cy="1990200"/>
            </a:xfrm>
          </p:grpSpPr>
          <p:sp>
            <p:nvSpPr>
              <p:cNvPr id="77" name="Google Shape;77;p1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8"/>
            <p:cNvGrpSpPr/>
            <p:nvPr/>
          </p:nvGrpSpPr>
          <p:grpSpPr>
            <a:xfrm>
              <a:off x="8207126" y="1807996"/>
              <a:ext cx="795000" cy="795000"/>
              <a:chOff x="8207126" y="1807996"/>
              <a:chExt cx="795000" cy="795000"/>
            </a:xfrm>
          </p:grpSpPr>
          <p:sp>
            <p:nvSpPr>
              <p:cNvPr id="81" name="Google Shape;81;p1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8"/>
            <p:cNvGrpSpPr/>
            <p:nvPr/>
          </p:nvGrpSpPr>
          <p:grpSpPr>
            <a:xfrm>
              <a:off x="6790514" y="118857"/>
              <a:ext cx="548700" cy="548700"/>
              <a:chOff x="6790514" y="118857"/>
              <a:chExt cx="548700" cy="548700"/>
            </a:xfrm>
          </p:grpSpPr>
          <p:sp>
            <p:nvSpPr>
              <p:cNvPr id="85" name="Google Shape;85;p1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 name="Google Shape;87;p18"/>
          <p:cNvSpPr txBox="1"/>
          <p:nvPr>
            <p:ph type="title"/>
          </p:nvPr>
        </p:nvSpPr>
        <p:spPr>
          <a:xfrm>
            <a:off x="363400" y="763600"/>
            <a:ext cx="8053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3600"/>
              <a:buNone/>
              <a:defRPr sz="3600">
                <a:solidFill>
                  <a:srgbClr val="000000"/>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8" name="Google Shape;88;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no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1">
            <a:alphaModFix/>
          </a:blip>
          <a:stretch>
            <a:fillRect/>
          </a:stretch>
        </p:blipFill>
        <p:spPr>
          <a:xfrm>
            <a:off x="6036098" y="2602925"/>
            <a:ext cx="3107899" cy="2540575"/>
          </a:xfrm>
          <a:prstGeom prst="rect">
            <a:avLst/>
          </a:prstGeom>
          <a:noFill/>
          <a:ln>
            <a:noFill/>
          </a:ln>
        </p:spPr>
      </p:pic>
      <p:sp>
        <p:nvSpPr>
          <p:cNvPr id="52" name="Google Shape;52;p13"/>
          <p:cNvSpPr txBox="1"/>
          <p:nvPr>
            <p:ph type="title"/>
          </p:nvPr>
        </p:nvSpPr>
        <p:spPr>
          <a:xfrm>
            <a:off x="59150" y="107000"/>
            <a:ext cx="79692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53" name="Google Shape;53;p13"/>
          <p:cNvSpPr txBox="1"/>
          <p:nvPr>
            <p:ph idx="1" type="body"/>
          </p:nvPr>
        </p:nvSpPr>
        <p:spPr>
          <a:xfrm>
            <a:off x="59150" y="777500"/>
            <a:ext cx="9000300" cy="3791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54" name="Google Shape;54;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tr"/>
              <a:t>‹#›</a:t>
            </a:fld>
            <a:endParaRPr/>
          </a:p>
        </p:txBody>
      </p:sp>
      <p:sp>
        <p:nvSpPr>
          <p:cNvPr id="55" name="Google Shape;55;p13"/>
          <p:cNvSpPr txBox="1"/>
          <p:nvPr/>
        </p:nvSpPr>
        <p:spPr>
          <a:xfrm>
            <a:off x="0" y="4801800"/>
            <a:ext cx="263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latin typeface="Nunito"/>
                <a:ea typeface="Nunito"/>
                <a:cs typeface="Nunito"/>
                <a:sym typeface="Nunito"/>
              </a:rPr>
              <a:t>TEDU &gt; Network Analysis &gt; Dr. Suat ATAN</a:t>
            </a:r>
            <a:endParaRPr sz="900">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cran.r-project.org/web/packages/bipartite/vignettes/Intro2bipartit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252350" y="1232075"/>
            <a:ext cx="5151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500">
                <a:solidFill>
                  <a:srgbClr val="FFFFFF"/>
                </a:solidFill>
                <a:latin typeface="Fira Sans Condensed"/>
                <a:ea typeface="Fira Sans Condensed"/>
                <a:cs typeface="Fira Sans Condensed"/>
                <a:sym typeface="Fira Sans Condensed"/>
              </a:rPr>
              <a:t>Week 5 Lecture Plan:</a:t>
            </a:r>
            <a:endParaRPr sz="2500">
              <a:solidFill>
                <a:srgbClr val="FFFFFF"/>
              </a:solidFill>
              <a:latin typeface="Fira Sans Condensed"/>
              <a:ea typeface="Fira Sans Condensed"/>
              <a:cs typeface="Fira Sans Condensed"/>
              <a:sym typeface="Fira Sans Condensed"/>
            </a:endParaRPr>
          </a:p>
          <a:p>
            <a:pPr indent="-387350" lvl="0" marL="457200" rtl="0" algn="l">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Weighted Networks</a:t>
            </a:r>
            <a:endParaRPr sz="2500">
              <a:solidFill>
                <a:srgbClr val="FFFFFF"/>
              </a:solidFill>
              <a:latin typeface="Fira Sans Condensed"/>
              <a:ea typeface="Fira Sans Condensed"/>
              <a:cs typeface="Fira Sans Condensed"/>
              <a:sym typeface="Fira Sans Condensed"/>
            </a:endParaRPr>
          </a:p>
          <a:p>
            <a:pPr indent="-387350" lvl="0" marL="457200" rtl="0" algn="l">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Directed Networks</a:t>
            </a:r>
            <a:endParaRPr sz="2500">
              <a:solidFill>
                <a:srgbClr val="FFFFFF"/>
              </a:solidFill>
              <a:latin typeface="Fira Sans Condensed"/>
              <a:ea typeface="Fira Sans Condensed"/>
              <a:cs typeface="Fira Sans Condensed"/>
              <a:sym typeface="Fira Sans Condensed"/>
            </a:endParaRPr>
          </a:p>
          <a:p>
            <a:pPr indent="-387350" lvl="0" marL="457200" rtl="0" algn="l">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Bipartite Networks</a:t>
            </a:r>
            <a:endParaRPr sz="2500">
              <a:solidFill>
                <a:srgbClr val="FFFFFF"/>
              </a:solidFill>
              <a:latin typeface="Fira Sans Condensed"/>
              <a:ea typeface="Fira Sans Condensed"/>
              <a:cs typeface="Fira Sans Condensed"/>
              <a:sym typeface="Fira Sans Condensed"/>
            </a:endParaRPr>
          </a:p>
          <a:p>
            <a:pPr indent="-387350" lvl="0" marL="457200" rtl="0" algn="l">
              <a:spcBef>
                <a:spcPts val="0"/>
              </a:spcBef>
              <a:spcAft>
                <a:spcPts val="0"/>
              </a:spcAft>
              <a:buClr>
                <a:srgbClr val="FFFFFF"/>
              </a:buClr>
              <a:buSzPts val="2500"/>
              <a:buFont typeface="Fira Sans Condensed"/>
              <a:buChar char="-"/>
            </a:pPr>
            <a:r>
              <a:rPr lang="tr" sz="2500">
                <a:solidFill>
                  <a:srgbClr val="FFFFFF"/>
                </a:solidFill>
                <a:latin typeface="Fira Sans Condensed"/>
                <a:ea typeface="Fira Sans Condensed"/>
                <a:cs typeface="Fira Sans Condensed"/>
                <a:sym typeface="Fira Sans Condensed"/>
              </a:rPr>
              <a:t>Affiliation Networks</a:t>
            </a:r>
            <a:endParaRPr sz="25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25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Degree Centrality </a:t>
            </a:r>
            <a:r>
              <a:rPr lang="tr"/>
              <a:t> in Weighted Networks</a:t>
            </a:r>
            <a:endParaRPr/>
          </a:p>
        </p:txBody>
      </p:sp>
      <p:pic>
        <p:nvPicPr>
          <p:cNvPr id="174" name="Google Shape;174;p28"/>
          <p:cNvPicPr preferRelativeResize="0"/>
          <p:nvPr/>
        </p:nvPicPr>
        <p:blipFill>
          <a:blip r:embed="rId3">
            <a:alphaModFix/>
          </a:blip>
          <a:stretch>
            <a:fillRect/>
          </a:stretch>
        </p:blipFill>
        <p:spPr>
          <a:xfrm>
            <a:off x="152400" y="701675"/>
            <a:ext cx="3970800" cy="1822775"/>
          </a:xfrm>
          <a:prstGeom prst="rect">
            <a:avLst/>
          </a:prstGeom>
          <a:noFill/>
          <a:ln>
            <a:noFill/>
          </a:ln>
        </p:spPr>
      </p:pic>
      <p:pic>
        <p:nvPicPr>
          <p:cNvPr id="175" name="Google Shape;175;p28"/>
          <p:cNvPicPr preferRelativeResize="0"/>
          <p:nvPr/>
        </p:nvPicPr>
        <p:blipFill>
          <a:blip r:embed="rId4">
            <a:alphaModFix/>
          </a:blip>
          <a:stretch>
            <a:fillRect/>
          </a:stretch>
        </p:blipFill>
        <p:spPr>
          <a:xfrm>
            <a:off x="152400" y="2676850"/>
            <a:ext cx="3552825" cy="1828800"/>
          </a:xfrm>
          <a:prstGeom prst="rect">
            <a:avLst/>
          </a:prstGeom>
          <a:noFill/>
          <a:ln>
            <a:noFill/>
          </a:ln>
        </p:spPr>
      </p:pic>
      <p:pic>
        <p:nvPicPr>
          <p:cNvPr id="176" name="Google Shape;176;p28"/>
          <p:cNvPicPr preferRelativeResize="0"/>
          <p:nvPr/>
        </p:nvPicPr>
        <p:blipFill>
          <a:blip r:embed="rId5">
            <a:alphaModFix/>
          </a:blip>
          <a:stretch>
            <a:fillRect/>
          </a:stretch>
        </p:blipFill>
        <p:spPr>
          <a:xfrm>
            <a:off x="4817400" y="900950"/>
            <a:ext cx="2047861"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Degree Centrality</a:t>
            </a:r>
            <a:r>
              <a:rPr lang="tr"/>
              <a:t> in Weighted Networks</a:t>
            </a:r>
            <a:endParaRPr/>
          </a:p>
          <a:p>
            <a:pPr indent="0" lvl="0" marL="0" rtl="0" algn="l">
              <a:spcBef>
                <a:spcPts val="0"/>
              </a:spcBef>
              <a:spcAft>
                <a:spcPts val="0"/>
              </a:spcAft>
              <a:buNone/>
            </a:pPr>
            <a:r>
              <a:t/>
            </a:r>
            <a:endParaRPr/>
          </a:p>
        </p:txBody>
      </p:sp>
      <p:pic>
        <p:nvPicPr>
          <p:cNvPr id="182" name="Google Shape;182;p29"/>
          <p:cNvPicPr preferRelativeResize="0"/>
          <p:nvPr/>
        </p:nvPicPr>
        <p:blipFill>
          <a:blip r:embed="rId3">
            <a:alphaModFix/>
          </a:blip>
          <a:stretch>
            <a:fillRect/>
          </a:stretch>
        </p:blipFill>
        <p:spPr>
          <a:xfrm>
            <a:off x="152400" y="832100"/>
            <a:ext cx="4171950" cy="1619250"/>
          </a:xfrm>
          <a:prstGeom prst="rect">
            <a:avLst/>
          </a:prstGeom>
          <a:noFill/>
          <a:ln>
            <a:noFill/>
          </a:ln>
        </p:spPr>
      </p:pic>
      <p:pic>
        <p:nvPicPr>
          <p:cNvPr id="183" name="Google Shape;183;p29"/>
          <p:cNvPicPr preferRelativeResize="0"/>
          <p:nvPr/>
        </p:nvPicPr>
        <p:blipFill>
          <a:blip r:embed="rId4">
            <a:alphaModFix/>
          </a:blip>
          <a:stretch>
            <a:fillRect/>
          </a:stretch>
        </p:blipFill>
        <p:spPr>
          <a:xfrm>
            <a:off x="4433875" y="2040825"/>
            <a:ext cx="1532600" cy="1472508"/>
          </a:xfrm>
          <a:prstGeom prst="rect">
            <a:avLst/>
          </a:prstGeom>
          <a:noFill/>
          <a:ln>
            <a:noFill/>
          </a:ln>
        </p:spPr>
      </p:pic>
      <p:sp>
        <p:nvSpPr>
          <p:cNvPr id="184" name="Google Shape;184;p29"/>
          <p:cNvSpPr txBox="1"/>
          <p:nvPr/>
        </p:nvSpPr>
        <p:spPr>
          <a:xfrm>
            <a:off x="152400" y="3713200"/>
            <a:ext cx="2830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latin typeface="Courier New"/>
                <a:ea typeface="Courier New"/>
                <a:cs typeface="Courier New"/>
                <a:sym typeface="Courier New"/>
              </a:rPr>
              <a:t>graph.strength(gw)</a:t>
            </a:r>
            <a:endParaRPr sz="1600">
              <a:latin typeface="Courier New"/>
              <a:ea typeface="Courier New"/>
              <a:cs typeface="Courier New"/>
              <a:sym typeface="Courier New"/>
            </a:endParaRPr>
          </a:p>
        </p:txBody>
      </p:sp>
      <p:sp>
        <p:nvSpPr>
          <p:cNvPr id="185" name="Google Shape;185;p29"/>
          <p:cNvSpPr txBox="1"/>
          <p:nvPr/>
        </p:nvSpPr>
        <p:spPr>
          <a:xfrm>
            <a:off x="3373750" y="3713200"/>
            <a:ext cx="2830800" cy="4311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latin typeface="Courier New"/>
                <a:ea typeface="Courier New"/>
                <a:cs typeface="Courier New"/>
                <a:sym typeface="Courier New"/>
              </a:rPr>
              <a:t>degree(g)</a:t>
            </a:r>
            <a:endParaRPr sz="1600">
              <a:latin typeface="Courier New"/>
              <a:ea typeface="Courier New"/>
              <a:cs typeface="Courier New"/>
              <a:sym typeface="Courier New"/>
            </a:endParaRPr>
          </a:p>
        </p:txBody>
      </p:sp>
      <p:sp>
        <p:nvSpPr>
          <p:cNvPr id="186" name="Google Shape;186;p29"/>
          <p:cNvSpPr txBox="1"/>
          <p:nvPr/>
        </p:nvSpPr>
        <p:spPr>
          <a:xfrm>
            <a:off x="1405900" y="4174800"/>
            <a:ext cx="32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Weighted version of degree centrality</a:t>
            </a:r>
            <a:endParaRPr>
              <a:latin typeface="Nunito"/>
              <a:ea typeface="Nunito"/>
              <a:cs typeface="Nunito"/>
              <a:sym typeface="Nunito"/>
            </a:endParaRPr>
          </a:p>
        </p:txBody>
      </p:sp>
      <p:pic>
        <p:nvPicPr>
          <p:cNvPr id="187" name="Google Shape;187;p29"/>
          <p:cNvPicPr preferRelativeResize="0"/>
          <p:nvPr/>
        </p:nvPicPr>
        <p:blipFill>
          <a:blip r:embed="rId5">
            <a:alphaModFix/>
          </a:blip>
          <a:stretch>
            <a:fillRect/>
          </a:stretch>
        </p:blipFill>
        <p:spPr>
          <a:xfrm>
            <a:off x="5685750" y="538800"/>
            <a:ext cx="3382900" cy="1552900"/>
          </a:xfrm>
          <a:prstGeom prst="rect">
            <a:avLst/>
          </a:prstGeom>
          <a:noFill/>
          <a:ln>
            <a:noFill/>
          </a:ln>
        </p:spPr>
      </p:pic>
      <p:pic>
        <p:nvPicPr>
          <p:cNvPr id="188" name="Google Shape;188;p29"/>
          <p:cNvPicPr preferRelativeResize="0"/>
          <p:nvPr/>
        </p:nvPicPr>
        <p:blipFill>
          <a:blip r:embed="rId6">
            <a:alphaModFix/>
          </a:blip>
          <a:stretch>
            <a:fillRect/>
          </a:stretch>
        </p:blipFill>
        <p:spPr>
          <a:xfrm>
            <a:off x="5922914" y="2145350"/>
            <a:ext cx="3145737" cy="1619250"/>
          </a:xfrm>
          <a:prstGeom prst="rect">
            <a:avLst/>
          </a:prstGeom>
          <a:noFill/>
          <a:ln>
            <a:noFill/>
          </a:ln>
        </p:spPr>
      </p:pic>
      <p:sp>
        <p:nvSpPr>
          <p:cNvPr id="189" name="Google Shape;189;p29"/>
          <p:cNvSpPr txBox="1"/>
          <p:nvPr/>
        </p:nvSpPr>
        <p:spPr>
          <a:xfrm>
            <a:off x="152400" y="2597475"/>
            <a:ext cx="4689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700">
                <a:latin typeface="Nunito"/>
                <a:ea typeface="Nunito"/>
                <a:cs typeface="Nunito"/>
                <a:sym typeface="Nunito"/>
              </a:rPr>
              <a:t>Sum of weights for each node= Graph </a:t>
            </a:r>
            <a:r>
              <a:rPr lang="tr" sz="1700">
                <a:latin typeface="Nunito"/>
                <a:ea typeface="Nunito"/>
                <a:cs typeface="Nunito"/>
                <a:sym typeface="Nunito"/>
              </a:rPr>
              <a:t>Strength</a:t>
            </a:r>
            <a:endParaRPr sz="1700">
              <a:latin typeface="Nunito"/>
              <a:ea typeface="Nunito"/>
              <a:cs typeface="Nunito"/>
              <a:sym typeface="Nunito"/>
            </a:endParaRPr>
          </a:p>
          <a:p>
            <a:pPr indent="0" lvl="0" marL="0" rtl="0" algn="l">
              <a:spcBef>
                <a:spcPts val="0"/>
              </a:spcBef>
              <a:spcAft>
                <a:spcPts val="0"/>
              </a:spcAft>
              <a:buNone/>
            </a:pPr>
            <a:r>
              <a:rPr lang="tr" sz="1700">
                <a:latin typeface="Nunito"/>
                <a:ea typeface="Nunito"/>
                <a:cs typeface="Nunito"/>
                <a:sym typeface="Nunito"/>
              </a:rPr>
              <a:t>A = 1+5 = 6, B = 1 + 4 = 4, C= 3 + 5 = 8</a:t>
            </a:r>
            <a:endParaRPr sz="17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Comparison of Graph Strength vs. Degree</a:t>
            </a:r>
            <a:endParaRPr/>
          </a:p>
        </p:txBody>
      </p:sp>
      <p:pic>
        <p:nvPicPr>
          <p:cNvPr id="195" name="Google Shape;195;p30"/>
          <p:cNvPicPr preferRelativeResize="0"/>
          <p:nvPr/>
        </p:nvPicPr>
        <p:blipFill>
          <a:blip r:embed="rId3">
            <a:alphaModFix/>
          </a:blip>
          <a:stretch>
            <a:fillRect/>
          </a:stretch>
        </p:blipFill>
        <p:spPr>
          <a:xfrm>
            <a:off x="152400" y="832100"/>
            <a:ext cx="4131275" cy="2116850"/>
          </a:xfrm>
          <a:prstGeom prst="rect">
            <a:avLst/>
          </a:prstGeom>
          <a:noFill/>
          <a:ln>
            <a:noFill/>
          </a:ln>
        </p:spPr>
      </p:pic>
      <p:pic>
        <p:nvPicPr>
          <p:cNvPr id="196" name="Google Shape;196;p30"/>
          <p:cNvPicPr preferRelativeResize="0"/>
          <p:nvPr/>
        </p:nvPicPr>
        <p:blipFill>
          <a:blip r:embed="rId4">
            <a:alphaModFix/>
          </a:blip>
          <a:stretch>
            <a:fillRect/>
          </a:stretch>
        </p:blipFill>
        <p:spPr>
          <a:xfrm>
            <a:off x="4412925" y="832100"/>
            <a:ext cx="4731075" cy="20708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253525" y="1613825"/>
            <a:ext cx="7783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The “weight” or power of any connection affects the total power of any node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63400" y="763600"/>
            <a:ext cx="8053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Directed Networks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Directed Graphs</a:t>
            </a:r>
            <a:endParaRPr/>
          </a:p>
        </p:txBody>
      </p:sp>
      <p:pic>
        <p:nvPicPr>
          <p:cNvPr id="212" name="Google Shape;212;p33"/>
          <p:cNvPicPr preferRelativeResize="0"/>
          <p:nvPr/>
        </p:nvPicPr>
        <p:blipFill>
          <a:blip r:embed="rId3">
            <a:alphaModFix/>
          </a:blip>
          <a:stretch>
            <a:fillRect/>
          </a:stretch>
        </p:blipFill>
        <p:spPr>
          <a:xfrm>
            <a:off x="2604150" y="693100"/>
            <a:ext cx="3219450" cy="410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Directed vs. undirected</a:t>
            </a:r>
            <a:endParaRPr/>
          </a:p>
        </p:txBody>
      </p:sp>
      <p:pic>
        <p:nvPicPr>
          <p:cNvPr id="218" name="Google Shape;218;p34"/>
          <p:cNvPicPr preferRelativeResize="0"/>
          <p:nvPr/>
        </p:nvPicPr>
        <p:blipFill>
          <a:blip r:embed="rId3">
            <a:alphaModFix/>
          </a:blip>
          <a:stretch>
            <a:fillRect/>
          </a:stretch>
        </p:blipFill>
        <p:spPr>
          <a:xfrm>
            <a:off x="152400" y="701675"/>
            <a:ext cx="3762375" cy="266700"/>
          </a:xfrm>
          <a:prstGeom prst="rect">
            <a:avLst/>
          </a:prstGeom>
          <a:noFill/>
          <a:ln>
            <a:noFill/>
          </a:ln>
        </p:spPr>
      </p:pic>
      <p:pic>
        <p:nvPicPr>
          <p:cNvPr id="219" name="Google Shape;219;p34"/>
          <p:cNvPicPr preferRelativeResize="0"/>
          <p:nvPr/>
        </p:nvPicPr>
        <p:blipFill>
          <a:blip r:embed="rId4">
            <a:alphaModFix/>
          </a:blip>
          <a:stretch>
            <a:fillRect/>
          </a:stretch>
        </p:blipFill>
        <p:spPr>
          <a:xfrm>
            <a:off x="152400" y="1120775"/>
            <a:ext cx="3762375" cy="3486150"/>
          </a:xfrm>
          <a:prstGeom prst="rect">
            <a:avLst/>
          </a:prstGeom>
          <a:noFill/>
          <a:ln>
            <a:noFill/>
          </a:ln>
        </p:spPr>
      </p:pic>
      <p:pic>
        <p:nvPicPr>
          <p:cNvPr id="220" name="Google Shape;220;p34"/>
          <p:cNvPicPr preferRelativeResize="0"/>
          <p:nvPr/>
        </p:nvPicPr>
        <p:blipFill>
          <a:blip r:embed="rId5">
            <a:alphaModFix/>
          </a:blip>
          <a:stretch>
            <a:fillRect/>
          </a:stretch>
        </p:blipFill>
        <p:spPr>
          <a:xfrm>
            <a:off x="4572000" y="696913"/>
            <a:ext cx="3867150" cy="276225"/>
          </a:xfrm>
          <a:prstGeom prst="rect">
            <a:avLst/>
          </a:prstGeom>
          <a:noFill/>
          <a:ln>
            <a:noFill/>
          </a:ln>
        </p:spPr>
      </p:pic>
      <p:pic>
        <p:nvPicPr>
          <p:cNvPr id="221" name="Google Shape;221;p34"/>
          <p:cNvPicPr preferRelativeResize="0"/>
          <p:nvPr/>
        </p:nvPicPr>
        <p:blipFill>
          <a:blip r:embed="rId6">
            <a:alphaModFix/>
          </a:blip>
          <a:stretch>
            <a:fillRect/>
          </a:stretch>
        </p:blipFill>
        <p:spPr>
          <a:xfrm>
            <a:off x="4392950" y="1120788"/>
            <a:ext cx="4352925" cy="3600450"/>
          </a:xfrm>
          <a:prstGeom prst="rect">
            <a:avLst/>
          </a:prstGeom>
          <a:noFill/>
          <a:ln>
            <a:noFill/>
          </a:ln>
        </p:spPr>
      </p:pic>
      <p:sp>
        <p:nvSpPr>
          <p:cNvPr id="222" name="Google Shape;222;p34"/>
          <p:cNvSpPr/>
          <p:nvPr/>
        </p:nvSpPr>
        <p:spPr>
          <a:xfrm>
            <a:off x="4183375" y="1979300"/>
            <a:ext cx="1020000" cy="26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Betweenness Centrality for Directed Graphs</a:t>
            </a:r>
            <a:endParaRPr/>
          </a:p>
        </p:txBody>
      </p:sp>
      <p:pic>
        <p:nvPicPr>
          <p:cNvPr id="228" name="Google Shape;228;p35"/>
          <p:cNvPicPr preferRelativeResize="0"/>
          <p:nvPr/>
        </p:nvPicPr>
        <p:blipFill>
          <a:blip r:embed="rId3">
            <a:alphaModFix/>
          </a:blip>
          <a:stretch>
            <a:fillRect/>
          </a:stretch>
        </p:blipFill>
        <p:spPr>
          <a:xfrm>
            <a:off x="152400" y="701675"/>
            <a:ext cx="3886200" cy="742950"/>
          </a:xfrm>
          <a:prstGeom prst="rect">
            <a:avLst/>
          </a:prstGeom>
          <a:noFill/>
          <a:ln>
            <a:noFill/>
          </a:ln>
        </p:spPr>
      </p:pic>
      <p:pic>
        <p:nvPicPr>
          <p:cNvPr id="229" name="Google Shape;229;p35"/>
          <p:cNvPicPr preferRelativeResize="0"/>
          <p:nvPr/>
        </p:nvPicPr>
        <p:blipFill>
          <a:blip r:embed="rId4">
            <a:alphaModFix/>
          </a:blip>
          <a:stretch>
            <a:fillRect/>
          </a:stretch>
        </p:blipFill>
        <p:spPr>
          <a:xfrm>
            <a:off x="152400" y="2291400"/>
            <a:ext cx="5267325" cy="1933575"/>
          </a:xfrm>
          <a:prstGeom prst="rect">
            <a:avLst/>
          </a:prstGeom>
          <a:noFill/>
          <a:ln>
            <a:noFill/>
          </a:ln>
        </p:spPr>
      </p:pic>
      <p:pic>
        <p:nvPicPr>
          <p:cNvPr id="230" name="Google Shape;230;p35"/>
          <p:cNvPicPr preferRelativeResize="0"/>
          <p:nvPr/>
        </p:nvPicPr>
        <p:blipFill>
          <a:blip r:embed="rId5">
            <a:alphaModFix/>
          </a:blip>
          <a:stretch>
            <a:fillRect/>
          </a:stretch>
        </p:blipFill>
        <p:spPr>
          <a:xfrm>
            <a:off x="5572125" y="701675"/>
            <a:ext cx="3419475" cy="31153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253525" y="1613825"/>
            <a:ext cx="7783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a:t>Some network measures works differently for </a:t>
            </a:r>
            <a:r>
              <a:rPr lang="tr">
                <a:solidFill>
                  <a:srgbClr val="FFFF00"/>
                </a:solidFill>
              </a:rPr>
              <a:t>directed</a:t>
            </a:r>
            <a:r>
              <a:rPr lang="tr"/>
              <a:t> and undirected networks.</a:t>
            </a:r>
            <a:endParaRPr/>
          </a:p>
          <a:p>
            <a:pPr indent="0" lvl="0" marL="0" rtl="0" algn="l">
              <a:spcBef>
                <a:spcPts val="0"/>
              </a:spcBef>
              <a:spcAft>
                <a:spcPts val="0"/>
              </a:spcAft>
              <a:buNone/>
            </a:pPr>
            <a:r>
              <a:rPr lang="tr"/>
              <a:t>Degree centrality is the same for </a:t>
            </a:r>
            <a:r>
              <a:rPr lang="tr">
                <a:solidFill>
                  <a:srgbClr val="FFFF00"/>
                </a:solidFill>
              </a:rPr>
              <a:t>directed</a:t>
            </a:r>
            <a:r>
              <a:rPr lang="tr"/>
              <a:t> and undirected networks.</a:t>
            </a:r>
            <a:endParaRPr/>
          </a:p>
          <a:p>
            <a:pPr indent="0" lvl="0" marL="0" rtl="0" algn="l">
              <a:spcBef>
                <a:spcPts val="0"/>
              </a:spcBef>
              <a:spcAft>
                <a:spcPts val="0"/>
              </a:spcAft>
              <a:buNone/>
            </a:pPr>
            <a:r>
              <a:rPr lang="tr"/>
              <a:t>Betweenness centrality works depend the direction.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63400" y="763600"/>
            <a:ext cx="8053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Bipartite Networks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63400" y="763600"/>
            <a:ext cx="8053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Weighted Networks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Bipartite Networks</a:t>
            </a:r>
            <a:endParaRPr/>
          </a:p>
        </p:txBody>
      </p:sp>
      <p:sp>
        <p:nvSpPr>
          <p:cNvPr id="246" name="Google Shape;246;p38"/>
          <p:cNvSpPr txBox="1"/>
          <p:nvPr>
            <p:ph idx="1" type="body"/>
          </p:nvPr>
        </p:nvSpPr>
        <p:spPr>
          <a:xfrm>
            <a:off x="221000" y="1016155"/>
            <a:ext cx="4776900" cy="3184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tr" sz="2200">
                <a:solidFill>
                  <a:srgbClr val="212529"/>
                </a:solidFill>
                <a:highlight>
                  <a:srgbClr val="FFFFFF"/>
                </a:highlight>
                <a:latin typeface="Fira Sans Condensed"/>
                <a:ea typeface="Fira Sans Condensed"/>
                <a:cs typeface="Fira Sans Condensed"/>
                <a:sym typeface="Fira Sans Condensed"/>
              </a:rPr>
              <a:t>A bipartite network contains </a:t>
            </a:r>
            <a:r>
              <a:rPr b="1" lang="tr" sz="2200">
                <a:solidFill>
                  <a:srgbClr val="212529"/>
                </a:solidFill>
                <a:highlight>
                  <a:srgbClr val="FFFFFF"/>
                </a:highlight>
                <a:latin typeface="Fira Sans Condensed"/>
                <a:ea typeface="Fira Sans Condensed"/>
                <a:cs typeface="Fira Sans Condensed"/>
                <a:sym typeface="Fira Sans Condensed"/>
              </a:rPr>
              <a:t>two kinds of vertices</a:t>
            </a:r>
            <a:r>
              <a:rPr lang="tr" sz="2200">
                <a:solidFill>
                  <a:srgbClr val="212529"/>
                </a:solidFill>
                <a:highlight>
                  <a:srgbClr val="FFFFFF"/>
                </a:highlight>
                <a:latin typeface="Fira Sans Condensed"/>
                <a:ea typeface="Fira Sans Condensed"/>
                <a:cs typeface="Fira Sans Condensed"/>
                <a:sym typeface="Fira Sans Condensed"/>
              </a:rPr>
              <a:t> and connections are </a:t>
            </a:r>
            <a:r>
              <a:rPr lang="tr" sz="2200">
                <a:solidFill>
                  <a:srgbClr val="CC0000"/>
                </a:solidFill>
                <a:highlight>
                  <a:srgbClr val="FFFFFF"/>
                </a:highlight>
                <a:latin typeface="Fira Sans Condensed"/>
                <a:ea typeface="Fira Sans Condensed"/>
                <a:cs typeface="Fira Sans Condensed"/>
                <a:sym typeface="Fira Sans Condensed"/>
              </a:rPr>
              <a:t>only</a:t>
            </a:r>
            <a:r>
              <a:rPr lang="tr" sz="2200">
                <a:solidFill>
                  <a:srgbClr val="212529"/>
                </a:solidFill>
                <a:highlight>
                  <a:srgbClr val="FFFFFF"/>
                </a:highlight>
                <a:latin typeface="Fira Sans Condensed"/>
                <a:ea typeface="Fira Sans Condensed"/>
                <a:cs typeface="Fira Sans Condensed"/>
                <a:sym typeface="Fira Sans Condensed"/>
              </a:rPr>
              <a:t> possible between two vertices of different kind. </a:t>
            </a:r>
            <a:endParaRPr sz="2200">
              <a:solidFill>
                <a:srgbClr val="212529"/>
              </a:solidFill>
              <a:highlight>
                <a:srgbClr val="FFFFFF"/>
              </a:highlight>
              <a:latin typeface="Fira Sans Condensed"/>
              <a:ea typeface="Fira Sans Condensed"/>
              <a:cs typeface="Fira Sans Condensed"/>
              <a:sym typeface="Fira Sans Condensed"/>
            </a:endParaRPr>
          </a:p>
          <a:p>
            <a:pPr indent="0" lvl="0" marL="0" rtl="0" algn="just">
              <a:spcBef>
                <a:spcPts val="1200"/>
              </a:spcBef>
              <a:spcAft>
                <a:spcPts val="1200"/>
              </a:spcAft>
              <a:buNone/>
            </a:pPr>
            <a:r>
              <a:rPr lang="tr" sz="2200">
                <a:solidFill>
                  <a:srgbClr val="212529"/>
                </a:solidFill>
                <a:highlight>
                  <a:srgbClr val="FFFFFF"/>
                </a:highlight>
                <a:latin typeface="Fira Sans Condensed"/>
                <a:ea typeface="Fira Sans Condensed"/>
                <a:cs typeface="Fira Sans Condensed"/>
                <a:sym typeface="Fira Sans Condensed"/>
              </a:rPr>
              <a:t>There are many natural examples, e.g. </a:t>
            </a:r>
            <a:r>
              <a:rPr b="1" lang="tr" sz="2200">
                <a:solidFill>
                  <a:srgbClr val="212529"/>
                </a:solidFill>
                <a:highlight>
                  <a:srgbClr val="FFFFFF"/>
                </a:highlight>
                <a:latin typeface="Fira Sans Condensed"/>
                <a:ea typeface="Fira Sans Condensed"/>
                <a:cs typeface="Fira Sans Condensed"/>
                <a:sym typeface="Fira Sans Condensed"/>
              </a:rPr>
              <a:t>movies and actors</a:t>
            </a:r>
            <a:r>
              <a:rPr lang="tr" sz="2200">
                <a:solidFill>
                  <a:srgbClr val="212529"/>
                </a:solidFill>
                <a:highlight>
                  <a:srgbClr val="FFFFFF"/>
                </a:highlight>
                <a:latin typeface="Fira Sans Condensed"/>
                <a:ea typeface="Fira Sans Condensed"/>
                <a:cs typeface="Fira Sans Condensed"/>
                <a:sym typeface="Fira Sans Condensed"/>
              </a:rPr>
              <a:t> as vertices and a movie is connected to all participating actors, etc.</a:t>
            </a:r>
            <a:endParaRPr sz="2200">
              <a:latin typeface="Fira Sans Condensed"/>
              <a:ea typeface="Fira Sans Condensed"/>
              <a:cs typeface="Fira Sans Condensed"/>
              <a:sym typeface="Fira Sans Condensed"/>
            </a:endParaRPr>
          </a:p>
        </p:txBody>
      </p:sp>
      <p:pic>
        <p:nvPicPr>
          <p:cNvPr id="247" name="Google Shape;247;p38"/>
          <p:cNvPicPr preferRelativeResize="0"/>
          <p:nvPr/>
        </p:nvPicPr>
        <p:blipFill>
          <a:blip r:embed="rId3">
            <a:alphaModFix/>
          </a:blip>
          <a:stretch>
            <a:fillRect/>
          </a:stretch>
        </p:blipFill>
        <p:spPr>
          <a:xfrm>
            <a:off x="5671628" y="666627"/>
            <a:ext cx="3401950" cy="270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Bipartite Networks with igraph</a:t>
            </a:r>
            <a:endParaRPr/>
          </a:p>
        </p:txBody>
      </p:sp>
      <p:pic>
        <p:nvPicPr>
          <p:cNvPr id="253" name="Google Shape;253;p39"/>
          <p:cNvPicPr preferRelativeResize="0"/>
          <p:nvPr/>
        </p:nvPicPr>
        <p:blipFill>
          <a:blip r:embed="rId3">
            <a:alphaModFix/>
          </a:blip>
          <a:stretch>
            <a:fillRect/>
          </a:stretch>
        </p:blipFill>
        <p:spPr>
          <a:xfrm>
            <a:off x="273375" y="736300"/>
            <a:ext cx="4191000" cy="2076450"/>
          </a:xfrm>
          <a:prstGeom prst="rect">
            <a:avLst/>
          </a:prstGeom>
          <a:noFill/>
          <a:ln>
            <a:noFill/>
          </a:ln>
        </p:spPr>
      </p:pic>
      <p:pic>
        <p:nvPicPr>
          <p:cNvPr id="254" name="Google Shape;254;p39"/>
          <p:cNvPicPr preferRelativeResize="0"/>
          <p:nvPr/>
        </p:nvPicPr>
        <p:blipFill>
          <a:blip r:embed="rId4">
            <a:alphaModFix/>
          </a:blip>
          <a:stretch>
            <a:fillRect/>
          </a:stretch>
        </p:blipFill>
        <p:spPr>
          <a:xfrm>
            <a:off x="4976800" y="497775"/>
            <a:ext cx="3933825" cy="357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Plotting the bipartite networks</a:t>
            </a:r>
            <a:endParaRPr/>
          </a:p>
        </p:txBody>
      </p:sp>
      <p:pic>
        <p:nvPicPr>
          <p:cNvPr id="260" name="Google Shape;260;p40"/>
          <p:cNvPicPr preferRelativeResize="0"/>
          <p:nvPr/>
        </p:nvPicPr>
        <p:blipFill>
          <a:blip r:embed="rId3">
            <a:alphaModFix/>
          </a:blip>
          <a:stretch>
            <a:fillRect/>
          </a:stretch>
        </p:blipFill>
        <p:spPr>
          <a:xfrm>
            <a:off x="992475" y="549275"/>
            <a:ext cx="5771983" cy="428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Real World Example: Ecology</a:t>
            </a:r>
            <a:endParaRPr/>
          </a:p>
        </p:txBody>
      </p:sp>
      <p:sp>
        <p:nvSpPr>
          <p:cNvPr id="266" name="Google Shape;266;p41"/>
          <p:cNvSpPr txBox="1"/>
          <p:nvPr>
            <p:ph idx="1" type="body"/>
          </p:nvPr>
        </p:nvSpPr>
        <p:spPr>
          <a:xfrm>
            <a:off x="101400" y="578938"/>
            <a:ext cx="8814600" cy="41580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tr" sz="2000"/>
              <a:t>Many interactions between species are between distinct groups, such as pollinators and flowers, or herbivores and plants, or parasitoids and their hosts, or predators and their prey. When no information on interactions within groups is known, we have the case of a bipartite (a.k.a. “two-mode”) network</a:t>
            </a:r>
            <a:endParaRPr sz="2000"/>
          </a:p>
          <a:p>
            <a:pPr indent="0" lvl="0" marL="0" rtl="0" algn="just">
              <a:spcBef>
                <a:spcPts val="1200"/>
              </a:spcBef>
              <a:spcAft>
                <a:spcPts val="0"/>
              </a:spcAft>
              <a:buNone/>
            </a:pPr>
            <a:r>
              <a:rPr lang="tr" sz="1500" u="sng">
                <a:solidFill>
                  <a:schemeClr val="hlink"/>
                </a:solidFill>
                <a:hlinkClick r:id="rId3"/>
              </a:rPr>
              <a:t>https://cran.r-project.org/web/packages/bipartite/vignettes/Intro2bipartite.pdf</a:t>
            </a:r>
            <a:endParaRPr sz="1500"/>
          </a:p>
          <a:p>
            <a:pPr indent="0" lvl="0" marL="0" rtl="0" algn="just">
              <a:spcBef>
                <a:spcPts val="1200"/>
              </a:spcBef>
              <a:spcAft>
                <a:spcPts val="0"/>
              </a:spcAft>
              <a:buNone/>
            </a:pPr>
            <a:r>
              <a:t/>
            </a:r>
            <a:endParaRPr sz="1500"/>
          </a:p>
          <a:p>
            <a:pPr indent="0" lvl="0" marL="0" rtl="0" algn="just">
              <a:spcBef>
                <a:spcPts val="1200"/>
              </a:spcBef>
              <a:spcAft>
                <a:spcPts val="0"/>
              </a:spcAft>
              <a:buNone/>
            </a:pPr>
            <a:r>
              <a:rPr lang="tr" sz="1716">
                <a:latin typeface="Courier New"/>
                <a:ea typeface="Courier New"/>
                <a:cs typeface="Courier New"/>
                <a:sym typeface="Courier New"/>
              </a:rPr>
              <a:t>library(bipartite)</a:t>
            </a:r>
            <a:endParaRPr sz="1716">
              <a:latin typeface="Courier New"/>
              <a:ea typeface="Courier New"/>
              <a:cs typeface="Courier New"/>
              <a:sym typeface="Courier New"/>
            </a:endParaRPr>
          </a:p>
          <a:p>
            <a:pPr indent="0" lvl="0" marL="0" rtl="0" algn="just">
              <a:spcBef>
                <a:spcPts val="1200"/>
              </a:spcBef>
              <a:spcAft>
                <a:spcPts val="0"/>
              </a:spcAft>
              <a:buNone/>
            </a:pPr>
            <a:r>
              <a:rPr lang="tr" sz="1716">
                <a:latin typeface="Courier New"/>
                <a:ea typeface="Courier New"/>
                <a:cs typeface="Courier New"/>
                <a:sym typeface="Courier New"/>
              </a:rPr>
              <a:t>par(xpd=T)</a:t>
            </a:r>
            <a:endParaRPr sz="1716">
              <a:latin typeface="Courier New"/>
              <a:ea typeface="Courier New"/>
              <a:cs typeface="Courier New"/>
              <a:sym typeface="Courier New"/>
            </a:endParaRPr>
          </a:p>
          <a:p>
            <a:pPr indent="0" lvl="0" marL="0" rtl="0" algn="just">
              <a:spcBef>
                <a:spcPts val="1200"/>
              </a:spcBef>
              <a:spcAft>
                <a:spcPts val="0"/>
              </a:spcAft>
              <a:buNone/>
            </a:pPr>
            <a:r>
              <a:rPr lang="tr" sz="1716">
                <a:latin typeface="Courier New"/>
                <a:ea typeface="Courier New"/>
                <a:cs typeface="Courier New"/>
                <a:sym typeface="Courier New"/>
              </a:rPr>
              <a:t>plotweb(motten1982)</a:t>
            </a:r>
            <a:endParaRPr sz="1716">
              <a:latin typeface="Courier New"/>
              <a:ea typeface="Courier New"/>
              <a:cs typeface="Courier New"/>
              <a:sym typeface="Courier New"/>
            </a:endParaRPr>
          </a:p>
          <a:p>
            <a:pPr indent="0" lvl="0" marL="0" rtl="0" algn="just">
              <a:spcBef>
                <a:spcPts val="1200"/>
              </a:spcBef>
              <a:spcAft>
                <a:spcPts val="0"/>
              </a:spcAft>
              <a:buNone/>
            </a:pPr>
            <a:r>
              <a:t/>
            </a:r>
            <a:endParaRPr sz="1500"/>
          </a:p>
          <a:p>
            <a:pPr indent="0" lvl="0" marL="0" rtl="0" algn="just">
              <a:spcBef>
                <a:spcPts val="1200"/>
              </a:spcBef>
              <a:spcAft>
                <a:spcPts val="0"/>
              </a:spcAft>
              <a:buNone/>
            </a:pPr>
            <a:r>
              <a:t/>
            </a:r>
            <a:endParaRPr sz="1500"/>
          </a:p>
          <a:p>
            <a:pPr indent="0" lvl="0" marL="0" rtl="0" algn="just">
              <a:spcBef>
                <a:spcPts val="1200"/>
              </a:spcBef>
              <a:spcAft>
                <a:spcPts val="1200"/>
              </a:spcAft>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Relation between the species</a:t>
            </a:r>
            <a:endParaRPr/>
          </a:p>
        </p:txBody>
      </p:sp>
      <p:pic>
        <p:nvPicPr>
          <p:cNvPr id="272" name="Google Shape;272;p42"/>
          <p:cNvPicPr preferRelativeResize="0"/>
          <p:nvPr/>
        </p:nvPicPr>
        <p:blipFill>
          <a:blip r:embed="rId3">
            <a:alphaModFix/>
          </a:blip>
          <a:stretch>
            <a:fillRect/>
          </a:stretch>
        </p:blipFill>
        <p:spPr>
          <a:xfrm>
            <a:off x="152400" y="701675"/>
            <a:ext cx="7824472" cy="428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visweb(motten1982) / Heatmap for bipartite graphs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8" name="Google Shape;278;p43"/>
          <p:cNvPicPr preferRelativeResize="0"/>
          <p:nvPr/>
        </p:nvPicPr>
        <p:blipFill>
          <a:blip r:embed="rId3">
            <a:alphaModFix/>
          </a:blip>
          <a:stretch>
            <a:fillRect/>
          </a:stretch>
        </p:blipFill>
        <p:spPr>
          <a:xfrm>
            <a:off x="152400" y="701675"/>
            <a:ext cx="8162314" cy="428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Random Bipartite Graphs</a:t>
            </a:r>
            <a:endParaRPr/>
          </a:p>
        </p:txBody>
      </p:sp>
      <p:sp>
        <p:nvSpPr>
          <p:cNvPr id="284" name="Google Shape;284;p44"/>
          <p:cNvSpPr txBox="1"/>
          <p:nvPr/>
        </p:nvSpPr>
        <p:spPr>
          <a:xfrm>
            <a:off x="59150" y="800450"/>
            <a:ext cx="48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bp &lt;-bipartite.random.game(10,20,p = 1/5)</a:t>
            </a:r>
            <a:endParaRPr/>
          </a:p>
          <a:p>
            <a:pPr indent="0" lvl="0" marL="0" rtl="0" algn="l">
              <a:spcBef>
                <a:spcPts val="0"/>
              </a:spcBef>
              <a:spcAft>
                <a:spcPts val="0"/>
              </a:spcAft>
              <a:buNone/>
            </a:pPr>
            <a:r>
              <a:rPr lang="tr"/>
              <a:t>plot(bp,layout=</a:t>
            </a:r>
            <a:r>
              <a:rPr b="1" lang="tr"/>
              <a:t>layout</a:t>
            </a:r>
            <a:r>
              <a:rPr lang="tr"/>
              <a:t>.</a:t>
            </a:r>
            <a:r>
              <a:rPr b="1" lang="tr"/>
              <a:t>bipartite</a:t>
            </a:r>
            <a:r>
              <a:rPr lang="tr"/>
              <a:t>(bp))</a:t>
            </a:r>
            <a:endParaRPr/>
          </a:p>
        </p:txBody>
      </p:sp>
      <p:pic>
        <p:nvPicPr>
          <p:cNvPr id="285" name="Google Shape;285;p44"/>
          <p:cNvPicPr preferRelativeResize="0"/>
          <p:nvPr/>
        </p:nvPicPr>
        <p:blipFill>
          <a:blip r:embed="rId3">
            <a:alphaModFix/>
          </a:blip>
          <a:stretch>
            <a:fillRect/>
          </a:stretch>
        </p:blipFill>
        <p:spPr>
          <a:xfrm>
            <a:off x="187675" y="1497825"/>
            <a:ext cx="2522751" cy="2376275"/>
          </a:xfrm>
          <a:prstGeom prst="rect">
            <a:avLst/>
          </a:prstGeom>
          <a:noFill/>
          <a:ln>
            <a:noFill/>
          </a:ln>
        </p:spPr>
      </p:pic>
      <p:pic>
        <p:nvPicPr>
          <p:cNvPr id="286" name="Google Shape;286;p44"/>
          <p:cNvPicPr preferRelativeResize="0"/>
          <p:nvPr/>
        </p:nvPicPr>
        <p:blipFill>
          <a:blip r:embed="rId4">
            <a:alphaModFix/>
          </a:blip>
          <a:stretch>
            <a:fillRect/>
          </a:stretch>
        </p:blipFill>
        <p:spPr>
          <a:xfrm>
            <a:off x="3080375" y="1497825"/>
            <a:ext cx="2381893" cy="2376275"/>
          </a:xfrm>
          <a:prstGeom prst="rect">
            <a:avLst/>
          </a:prstGeom>
          <a:noFill/>
          <a:ln>
            <a:noFill/>
          </a:ln>
        </p:spPr>
      </p:pic>
      <p:pic>
        <p:nvPicPr>
          <p:cNvPr id="287" name="Google Shape;287;p44"/>
          <p:cNvPicPr preferRelativeResize="0"/>
          <p:nvPr/>
        </p:nvPicPr>
        <p:blipFill>
          <a:blip r:embed="rId5">
            <a:alphaModFix/>
          </a:blip>
          <a:stretch>
            <a:fillRect/>
          </a:stretch>
        </p:blipFill>
        <p:spPr>
          <a:xfrm>
            <a:off x="5832225" y="1453776"/>
            <a:ext cx="2595900" cy="2464375"/>
          </a:xfrm>
          <a:prstGeom prst="rect">
            <a:avLst/>
          </a:prstGeom>
          <a:noFill/>
          <a:ln>
            <a:noFill/>
          </a:ln>
        </p:spPr>
      </p:pic>
      <p:sp>
        <p:nvSpPr>
          <p:cNvPr id="288" name="Google Shape;288;p44"/>
          <p:cNvSpPr txBox="1"/>
          <p:nvPr/>
        </p:nvSpPr>
        <p:spPr>
          <a:xfrm>
            <a:off x="5032550" y="679700"/>
            <a:ext cx="388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bp &lt;-bipartite.random.game(10,20,p = </a:t>
            </a:r>
            <a:r>
              <a:rPr b="1" lang="tr"/>
              <a:t>1/20</a:t>
            </a:r>
            <a:r>
              <a:rPr lang="tr"/>
              <a:t>)</a:t>
            </a:r>
            <a:endParaRPr/>
          </a:p>
          <a:p>
            <a:pPr indent="0" lvl="0" marL="0" rtl="0" algn="l">
              <a:spcBef>
                <a:spcPts val="0"/>
              </a:spcBef>
              <a:spcAft>
                <a:spcPts val="0"/>
              </a:spcAft>
              <a:buNone/>
            </a:pPr>
            <a:r>
              <a:rPr lang="tr"/>
              <a:t>plot(bp,layout=layout.bipartite(bp))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Is my graph bipartite?</a:t>
            </a:r>
            <a:endParaRPr/>
          </a:p>
        </p:txBody>
      </p:sp>
      <p:pic>
        <p:nvPicPr>
          <p:cNvPr id="294" name="Google Shape;294;p45"/>
          <p:cNvPicPr preferRelativeResize="0"/>
          <p:nvPr/>
        </p:nvPicPr>
        <p:blipFill>
          <a:blip r:embed="rId3">
            <a:alphaModFix/>
          </a:blip>
          <a:stretch>
            <a:fillRect/>
          </a:stretch>
        </p:blipFill>
        <p:spPr>
          <a:xfrm>
            <a:off x="231650" y="1399100"/>
            <a:ext cx="3493225" cy="2808775"/>
          </a:xfrm>
          <a:prstGeom prst="rect">
            <a:avLst/>
          </a:prstGeom>
          <a:noFill/>
          <a:ln>
            <a:noFill/>
          </a:ln>
        </p:spPr>
      </p:pic>
      <p:sp>
        <p:nvSpPr>
          <p:cNvPr id="295" name="Google Shape;295;p45"/>
          <p:cNvSpPr txBox="1"/>
          <p:nvPr/>
        </p:nvSpPr>
        <p:spPr>
          <a:xfrm>
            <a:off x="3724875" y="1204650"/>
            <a:ext cx="520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Courier New"/>
                <a:ea typeface="Courier New"/>
                <a:cs typeface="Courier New"/>
                <a:sym typeface="Courier New"/>
              </a:rPr>
              <a:t>bp &lt;-bipartite.random.game(10,20,p = 1/3)</a:t>
            </a:r>
            <a:endParaRPr>
              <a:latin typeface="Courier New"/>
              <a:ea typeface="Courier New"/>
              <a:cs typeface="Courier New"/>
              <a:sym typeface="Courier New"/>
            </a:endParaRPr>
          </a:p>
          <a:p>
            <a:pPr indent="0" lvl="0" marL="0" rtl="0" algn="l">
              <a:spcBef>
                <a:spcPts val="0"/>
              </a:spcBef>
              <a:spcAft>
                <a:spcPts val="0"/>
              </a:spcAft>
              <a:buNone/>
            </a:pPr>
            <a:r>
              <a:rPr lang="tr">
                <a:latin typeface="Courier New"/>
                <a:ea typeface="Courier New"/>
                <a:cs typeface="Courier New"/>
                <a:sym typeface="Courier New"/>
              </a:rPr>
              <a:t>plot(bp,layout=layout.fruchterman.reingold(bp))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96" name="Google Shape;296;p45"/>
          <p:cNvSpPr txBox="1"/>
          <p:nvPr/>
        </p:nvSpPr>
        <p:spPr>
          <a:xfrm>
            <a:off x="190175" y="887625"/>
            <a:ext cx="23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Is this graph bipartite?</a:t>
            </a:r>
            <a:endParaRPr>
              <a:latin typeface="Nunito"/>
              <a:ea typeface="Nunito"/>
              <a:cs typeface="Nunito"/>
              <a:sym typeface="Nunito"/>
            </a:endParaRPr>
          </a:p>
        </p:txBody>
      </p:sp>
      <p:sp>
        <p:nvSpPr>
          <p:cNvPr id="297" name="Google Shape;297;p45"/>
          <p:cNvSpPr txBox="1"/>
          <p:nvPr/>
        </p:nvSpPr>
        <p:spPr>
          <a:xfrm>
            <a:off x="3827900" y="800450"/>
            <a:ext cx="22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Answer: Yes</a:t>
            </a:r>
            <a:endParaRPr>
              <a:latin typeface="Nunito"/>
              <a:ea typeface="Nunito"/>
              <a:cs typeface="Nunito"/>
              <a:sym typeface="Nunito"/>
            </a:endParaRPr>
          </a:p>
        </p:txBody>
      </p:sp>
      <p:sp>
        <p:nvSpPr>
          <p:cNvPr id="298" name="Google Shape;298;p45"/>
          <p:cNvSpPr txBox="1"/>
          <p:nvPr/>
        </p:nvSpPr>
        <p:spPr>
          <a:xfrm>
            <a:off x="3772425" y="2203225"/>
            <a:ext cx="210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Checking:</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is_bipartite(bp)</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TRUE</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253525" y="1613825"/>
            <a:ext cx="7783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tr">
                <a:solidFill>
                  <a:srgbClr val="000000"/>
                </a:solidFill>
                <a:latin typeface="Palanquin"/>
                <a:ea typeface="Palanquin"/>
                <a:cs typeface="Palanquin"/>
                <a:sym typeface="Palanquin"/>
              </a:rPr>
              <a:t>Checking the nature of the your network before the analysis is a good practise.</a:t>
            </a:r>
            <a:endParaRPr>
              <a:latin typeface="Palanquin"/>
              <a:ea typeface="Palanquin"/>
              <a:cs typeface="Palanquin"/>
              <a:sym typeface="Palanqu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Cafe Example: Bipartite Graphs</a:t>
            </a:r>
            <a:endParaRPr/>
          </a:p>
        </p:txBody>
      </p:sp>
      <p:sp>
        <p:nvSpPr>
          <p:cNvPr id="309" name="Google Shape;309;p47"/>
          <p:cNvSpPr txBox="1"/>
          <p:nvPr/>
        </p:nvSpPr>
        <p:spPr>
          <a:xfrm>
            <a:off x="0" y="641950"/>
            <a:ext cx="7204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t>library(igraph)</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tr" sz="1200"/>
              <a:t># Your matrix containing consumer choice by brands</a:t>
            </a:r>
            <a:endParaRPr sz="1200"/>
          </a:p>
          <a:p>
            <a:pPr indent="0" lvl="0" marL="0" rtl="0" algn="l">
              <a:spcBef>
                <a:spcPts val="0"/>
              </a:spcBef>
              <a:spcAft>
                <a:spcPts val="0"/>
              </a:spcAft>
              <a:buNone/>
            </a:pPr>
            <a:r>
              <a:rPr lang="tr" sz="1200"/>
              <a:t>m = matrix(data = sample(0:1, 25, replace = TRUE), nrow = 5, ncol = 5)</a:t>
            </a:r>
            <a:endParaRPr sz="1200"/>
          </a:p>
          <a:p>
            <a:pPr indent="0" lvl="0" marL="0" rtl="0" algn="l">
              <a:spcBef>
                <a:spcPts val="0"/>
              </a:spcBef>
              <a:spcAft>
                <a:spcPts val="0"/>
              </a:spcAft>
              <a:buNone/>
            </a:pPr>
            <a:r>
              <a:rPr lang="tr" sz="1200"/>
              <a:t>colnames(m) = c("Ezgi", "İbrahim", "Serkan", "Ece", "Ali")</a:t>
            </a:r>
            <a:endParaRPr sz="1200"/>
          </a:p>
          <a:p>
            <a:pPr indent="0" lvl="0" marL="0" rtl="0" algn="l">
              <a:spcBef>
                <a:spcPts val="0"/>
              </a:spcBef>
              <a:spcAft>
                <a:spcPts val="0"/>
              </a:spcAft>
              <a:buNone/>
            </a:pPr>
            <a:r>
              <a:rPr lang="tr" sz="1200"/>
              <a:t>rownames(m) = c("Costa", "Starbucks", "Cafe2U", "Tchibo", "Caribou Cafe")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tr" sz="1200"/>
              <a:t># Convert it to a bipartitie network</a:t>
            </a:r>
            <a:endParaRPr sz="1200"/>
          </a:p>
          <a:p>
            <a:pPr indent="0" lvl="0" marL="0" rtl="0" algn="l">
              <a:spcBef>
                <a:spcPts val="0"/>
              </a:spcBef>
              <a:spcAft>
                <a:spcPts val="0"/>
              </a:spcAft>
              <a:buNone/>
            </a:pPr>
            <a:r>
              <a:rPr lang="tr" sz="1200"/>
              <a:t>bg = igraph::graph.incidence(m)</a:t>
            </a:r>
            <a:endParaRPr sz="1200"/>
          </a:p>
          <a:p>
            <a:pPr indent="0" lvl="0" marL="0" rtl="0" algn="l">
              <a:spcBef>
                <a:spcPts val="0"/>
              </a:spcBef>
              <a:spcAft>
                <a:spcPts val="0"/>
              </a:spcAft>
              <a:buNone/>
            </a:pPr>
            <a:r>
              <a:rPr lang="tr" sz="1200"/>
              <a:t>bg</a:t>
            </a:r>
            <a:endParaRPr sz="1200"/>
          </a:p>
          <a:p>
            <a:pPr indent="0" lvl="0" marL="0" rtl="0" algn="l">
              <a:spcBef>
                <a:spcPts val="0"/>
              </a:spcBef>
              <a:spcAft>
                <a:spcPts val="0"/>
              </a:spcAft>
              <a:buNone/>
            </a:pPr>
            <a:r>
              <a:rPr lang="tr" sz="1200"/>
              <a:t># See the vertex attributes </a:t>
            </a:r>
            <a:endParaRPr sz="1200"/>
          </a:p>
          <a:p>
            <a:pPr indent="0" lvl="0" marL="0" rtl="0" algn="l">
              <a:spcBef>
                <a:spcPts val="0"/>
              </a:spcBef>
              <a:spcAft>
                <a:spcPts val="0"/>
              </a:spcAft>
              <a:buNone/>
            </a:pPr>
            <a:r>
              <a:rPr lang="tr" sz="1200"/>
              <a:t>V(bg)$type </a:t>
            </a:r>
            <a:endParaRPr sz="1200"/>
          </a:p>
          <a:p>
            <a:pPr indent="0" lvl="0" marL="0" rtl="0" algn="l">
              <a:spcBef>
                <a:spcPts val="0"/>
              </a:spcBef>
              <a:spcAft>
                <a:spcPts val="0"/>
              </a:spcAft>
              <a:buNone/>
            </a:pPr>
            <a:r>
              <a:rPr lang="tr" sz="1200"/>
              <a:t>V(bg)$name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tr" sz="1200"/>
              <a:t># Plot the network</a:t>
            </a:r>
            <a:endParaRPr sz="1200"/>
          </a:p>
          <a:p>
            <a:pPr indent="0" lvl="0" marL="0" rtl="0" algn="l">
              <a:spcBef>
                <a:spcPts val="0"/>
              </a:spcBef>
              <a:spcAft>
                <a:spcPts val="0"/>
              </a:spcAft>
              <a:buNone/>
            </a:pPr>
            <a:r>
              <a:rPr lang="tr" sz="1200"/>
              <a:t>shape = ifelse(V(bg)$type, "</a:t>
            </a:r>
            <a:r>
              <a:rPr b="1" lang="tr" sz="1200"/>
              <a:t>circle</a:t>
            </a:r>
            <a:r>
              <a:rPr lang="tr" sz="1200"/>
              <a:t>", "square") # assign shape by node type</a:t>
            </a:r>
            <a:endParaRPr sz="1200"/>
          </a:p>
          <a:p>
            <a:pPr indent="0" lvl="0" marL="0" rtl="0" algn="l">
              <a:spcBef>
                <a:spcPts val="0"/>
              </a:spcBef>
              <a:spcAft>
                <a:spcPts val="0"/>
              </a:spcAft>
              <a:buNone/>
            </a:pPr>
            <a:r>
              <a:rPr lang="tr" sz="1200"/>
              <a:t>col = ifelse(V(bg)$type, "</a:t>
            </a:r>
            <a:r>
              <a:rPr b="1" lang="tr" sz="1200"/>
              <a:t>red</a:t>
            </a:r>
            <a:r>
              <a:rPr lang="tr" sz="1200"/>
              <a:t>", "yellow") # assign color by node type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tr" sz="1200"/>
              <a:t>plot(bg, vertex.shape = shape, vertex.color = col)</a:t>
            </a:r>
            <a:endParaRPr sz="1200"/>
          </a:p>
          <a:p>
            <a:pPr indent="0" lvl="0" marL="0" rtl="0" algn="l">
              <a:spcBef>
                <a:spcPts val="0"/>
              </a:spcBef>
              <a:spcAft>
                <a:spcPts val="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253525" y="1613825"/>
            <a:ext cx="7783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“The weight reflects the power of connection”</a:t>
            </a:r>
            <a:endParaRPr/>
          </a:p>
        </p:txBody>
      </p:sp>
      <p:sp>
        <p:nvSpPr>
          <p:cNvPr id="104" name="Google Shape;104;p21"/>
          <p:cNvSpPr/>
          <p:nvPr/>
        </p:nvSpPr>
        <p:spPr>
          <a:xfrm>
            <a:off x="786750" y="764475"/>
            <a:ext cx="875700" cy="927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A</a:t>
            </a:r>
            <a:endParaRPr/>
          </a:p>
        </p:txBody>
      </p:sp>
      <p:sp>
        <p:nvSpPr>
          <p:cNvPr id="105" name="Google Shape;105;p21"/>
          <p:cNvSpPr/>
          <p:nvPr/>
        </p:nvSpPr>
        <p:spPr>
          <a:xfrm>
            <a:off x="2809550" y="764475"/>
            <a:ext cx="875700" cy="927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B</a:t>
            </a:r>
            <a:endParaRPr/>
          </a:p>
        </p:txBody>
      </p:sp>
      <p:sp>
        <p:nvSpPr>
          <p:cNvPr id="106" name="Google Shape;106;p21"/>
          <p:cNvSpPr/>
          <p:nvPr/>
        </p:nvSpPr>
        <p:spPr>
          <a:xfrm>
            <a:off x="5040125" y="764475"/>
            <a:ext cx="875700" cy="927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C</a:t>
            </a:r>
            <a:endParaRPr/>
          </a:p>
        </p:txBody>
      </p:sp>
      <p:cxnSp>
        <p:nvCxnSpPr>
          <p:cNvPr id="107" name="Google Shape;107;p21"/>
          <p:cNvCxnSpPr>
            <a:stCxn id="104" idx="6"/>
            <a:endCxn id="105" idx="2"/>
          </p:cNvCxnSpPr>
          <p:nvPr/>
        </p:nvCxnSpPr>
        <p:spPr>
          <a:xfrm>
            <a:off x="1662450" y="1228425"/>
            <a:ext cx="1147200" cy="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a:stCxn id="105" idx="6"/>
            <a:endCxn id="106" idx="2"/>
          </p:cNvCxnSpPr>
          <p:nvPr/>
        </p:nvCxnSpPr>
        <p:spPr>
          <a:xfrm>
            <a:off x="3685250" y="1228425"/>
            <a:ext cx="1354800" cy="0"/>
          </a:xfrm>
          <a:prstGeom prst="straightConnector1">
            <a:avLst/>
          </a:prstGeom>
          <a:noFill/>
          <a:ln cap="flat" cmpd="sng" w="76200">
            <a:solidFill>
              <a:schemeClr val="dk2"/>
            </a:solidFill>
            <a:prstDash val="solid"/>
            <a:round/>
            <a:headEnd len="med" w="med" type="none"/>
            <a:tailEnd len="med" w="med" type="none"/>
          </a:ln>
        </p:spPr>
      </p:cxnSp>
      <p:sp>
        <p:nvSpPr>
          <p:cNvPr id="109" name="Google Shape;109;p21"/>
          <p:cNvSpPr txBox="1"/>
          <p:nvPr/>
        </p:nvSpPr>
        <p:spPr>
          <a:xfrm>
            <a:off x="1900050" y="771900"/>
            <a:ext cx="5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W=2</a:t>
            </a:r>
            <a:endParaRPr>
              <a:latin typeface="Nunito"/>
              <a:ea typeface="Nunito"/>
              <a:cs typeface="Nunito"/>
              <a:sym typeface="Nunito"/>
            </a:endParaRPr>
          </a:p>
        </p:txBody>
      </p:sp>
      <p:sp>
        <p:nvSpPr>
          <p:cNvPr id="110" name="Google Shape;110;p21"/>
          <p:cNvSpPr txBox="1"/>
          <p:nvPr/>
        </p:nvSpPr>
        <p:spPr>
          <a:xfrm>
            <a:off x="4115775" y="771900"/>
            <a:ext cx="5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W=4</a:t>
            </a:r>
            <a:endParaRPr>
              <a:latin typeface="Nunito"/>
              <a:ea typeface="Nunito"/>
              <a:cs typeface="Nunito"/>
              <a:sym typeface="Nunito"/>
            </a:endParaRPr>
          </a:p>
        </p:txBody>
      </p:sp>
      <p:sp>
        <p:nvSpPr>
          <p:cNvPr id="111" name="Google Shape;111;p21"/>
          <p:cNvSpPr/>
          <p:nvPr/>
        </p:nvSpPr>
        <p:spPr>
          <a:xfrm>
            <a:off x="5829000" y="2571750"/>
            <a:ext cx="875700" cy="749625"/>
          </a:xfrm>
          <a:prstGeom prst="flowChartMer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nvSpPr>
        <p:spPr>
          <a:xfrm>
            <a:off x="5748475" y="3576400"/>
            <a:ext cx="114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or amount</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or repeat</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or any numeric value</a:t>
            </a:r>
            <a:endParaRPr>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Cafe Example: Bipartite Graphs</a:t>
            </a:r>
            <a:endParaRPr/>
          </a:p>
        </p:txBody>
      </p:sp>
      <p:sp>
        <p:nvSpPr>
          <p:cNvPr id="315" name="Google Shape;315;p48"/>
          <p:cNvSpPr txBox="1"/>
          <p:nvPr/>
        </p:nvSpPr>
        <p:spPr>
          <a:xfrm>
            <a:off x="0" y="641950"/>
            <a:ext cx="7204200" cy="38790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latin typeface="Courier New"/>
                <a:ea typeface="Courier New"/>
                <a:cs typeface="Courier New"/>
                <a:sym typeface="Courier New"/>
              </a:rPr>
              <a:t>library(igraph)</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 Your matrix containing consumer choice by brands</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m = matrix(data = sample(0:1, 25, replace = TRUE), nrow = 5, ncol = 5)</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colnames(m) = c("Ezgi", "İbrahim", "Serkan", "Ece", "Ali")</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rownames(m) = c("Costa", "Starbucks", "Cafe2U", "Tchibo", "Caribou Cafe")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 Convert it to a bipartitie network</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bg = igraph::graph.incidence(m)</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bg</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 See the vertex attributes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V(bg)$type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V(bg)$name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 Plot the network</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shape = ifelse(V(bg)$type, "</a:t>
            </a:r>
            <a:r>
              <a:rPr b="1" lang="tr" sz="1200">
                <a:latin typeface="Courier New"/>
                <a:ea typeface="Courier New"/>
                <a:cs typeface="Courier New"/>
                <a:sym typeface="Courier New"/>
              </a:rPr>
              <a:t>circle</a:t>
            </a:r>
            <a:r>
              <a:rPr lang="tr" sz="1200">
                <a:latin typeface="Courier New"/>
                <a:ea typeface="Courier New"/>
                <a:cs typeface="Courier New"/>
                <a:sym typeface="Courier New"/>
              </a:rPr>
              <a:t>", "square") # assign shape by node type</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col = ifelse(V(bg)$type, "</a:t>
            </a:r>
            <a:r>
              <a:rPr b="1" lang="tr" sz="1200">
                <a:latin typeface="Courier New"/>
                <a:ea typeface="Courier New"/>
                <a:cs typeface="Courier New"/>
                <a:sym typeface="Courier New"/>
              </a:rPr>
              <a:t>red</a:t>
            </a:r>
            <a:r>
              <a:rPr lang="tr" sz="1200">
                <a:latin typeface="Courier New"/>
                <a:ea typeface="Courier New"/>
                <a:cs typeface="Courier New"/>
                <a:sym typeface="Courier New"/>
              </a:rPr>
              <a:t>", "yellow") # assign color by node type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tr" sz="1200">
                <a:latin typeface="Courier New"/>
                <a:ea typeface="Courier New"/>
                <a:cs typeface="Courier New"/>
                <a:sym typeface="Courier New"/>
              </a:rPr>
              <a:t>plot(bg, vertex.shape = shape, vertex.color = col)</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Cafe Example: Bipartite Graphs</a:t>
            </a:r>
            <a:endParaRPr/>
          </a:p>
        </p:txBody>
      </p:sp>
      <p:pic>
        <p:nvPicPr>
          <p:cNvPr id="321" name="Google Shape;321;p49"/>
          <p:cNvPicPr preferRelativeResize="0"/>
          <p:nvPr/>
        </p:nvPicPr>
        <p:blipFill>
          <a:blip r:embed="rId3">
            <a:alphaModFix/>
          </a:blip>
          <a:stretch>
            <a:fillRect/>
          </a:stretch>
        </p:blipFill>
        <p:spPr>
          <a:xfrm>
            <a:off x="152400" y="832100"/>
            <a:ext cx="4012950" cy="3225650"/>
          </a:xfrm>
          <a:prstGeom prst="rect">
            <a:avLst/>
          </a:prstGeom>
          <a:noFill/>
          <a:ln>
            <a:noFill/>
          </a:ln>
        </p:spPr>
      </p:pic>
      <p:pic>
        <p:nvPicPr>
          <p:cNvPr id="322" name="Google Shape;322;p49"/>
          <p:cNvPicPr preferRelativeResize="0"/>
          <p:nvPr/>
        </p:nvPicPr>
        <p:blipFill>
          <a:blip r:embed="rId4">
            <a:alphaModFix/>
          </a:blip>
          <a:stretch>
            <a:fillRect/>
          </a:stretch>
        </p:blipFill>
        <p:spPr>
          <a:xfrm>
            <a:off x="5411450" y="1093650"/>
            <a:ext cx="3130425" cy="2789750"/>
          </a:xfrm>
          <a:prstGeom prst="rect">
            <a:avLst/>
          </a:prstGeom>
          <a:noFill/>
          <a:ln>
            <a:noFill/>
          </a:ln>
        </p:spPr>
      </p:pic>
      <p:sp>
        <p:nvSpPr>
          <p:cNvPr id="323" name="Google Shape;323;p49"/>
          <p:cNvSpPr txBox="1"/>
          <p:nvPr/>
        </p:nvSpPr>
        <p:spPr>
          <a:xfrm>
            <a:off x="3891300" y="744975"/>
            <a:ext cx="507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latin typeface="Nunito"/>
                <a:ea typeface="Nunito"/>
                <a:cs typeface="Nunito"/>
                <a:sym typeface="Nunito"/>
              </a:rPr>
              <a:t>plot(bg, vertex.shape = shape, vertex.color = col,layout=layout.</a:t>
            </a:r>
            <a:r>
              <a:rPr b="1" lang="tr" sz="1100">
                <a:latin typeface="Nunito"/>
                <a:ea typeface="Nunito"/>
                <a:cs typeface="Nunito"/>
                <a:sym typeface="Nunito"/>
              </a:rPr>
              <a:t>bipartite</a:t>
            </a:r>
            <a:r>
              <a:rPr lang="tr" sz="1100">
                <a:latin typeface="Nunito"/>
                <a:ea typeface="Nunito"/>
                <a:cs typeface="Nunito"/>
                <a:sym typeface="Nunito"/>
              </a:rPr>
              <a:t>(bg))</a:t>
            </a:r>
            <a:endParaRPr sz="11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Interpreting degree centrality in the bipartite networks</a:t>
            </a:r>
            <a:endParaRPr/>
          </a:p>
        </p:txBody>
      </p:sp>
      <p:pic>
        <p:nvPicPr>
          <p:cNvPr id="329" name="Google Shape;329;p50"/>
          <p:cNvPicPr preferRelativeResize="0"/>
          <p:nvPr/>
        </p:nvPicPr>
        <p:blipFill>
          <a:blip r:embed="rId3">
            <a:alphaModFix/>
          </a:blip>
          <a:stretch>
            <a:fillRect/>
          </a:stretch>
        </p:blipFill>
        <p:spPr>
          <a:xfrm>
            <a:off x="152400" y="701675"/>
            <a:ext cx="7886700" cy="1162050"/>
          </a:xfrm>
          <a:prstGeom prst="rect">
            <a:avLst/>
          </a:prstGeom>
          <a:noFill/>
          <a:ln>
            <a:noFill/>
          </a:ln>
        </p:spPr>
      </p:pic>
      <p:pic>
        <p:nvPicPr>
          <p:cNvPr id="330" name="Google Shape;330;p50"/>
          <p:cNvPicPr preferRelativeResize="0"/>
          <p:nvPr/>
        </p:nvPicPr>
        <p:blipFill>
          <a:blip r:embed="rId4">
            <a:alphaModFix/>
          </a:blip>
          <a:stretch>
            <a:fillRect/>
          </a:stretch>
        </p:blipFill>
        <p:spPr>
          <a:xfrm>
            <a:off x="216338" y="2016125"/>
            <a:ext cx="3130425" cy="2789750"/>
          </a:xfrm>
          <a:prstGeom prst="rect">
            <a:avLst/>
          </a:prstGeom>
          <a:noFill/>
          <a:ln>
            <a:noFill/>
          </a:ln>
        </p:spPr>
      </p:pic>
      <p:sp>
        <p:nvSpPr>
          <p:cNvPr id="331" name="Google Shape;331;p50"/>
          <p:cNvSpPr txBox="1"/>
          <p:nvPr/>
        </p:nvSpPr>
        <p:spPr>
          <a:xfrm>
            <a:off x="3502975" y="2044725"/>
            <a:ext cx="302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Most popular cafe?</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Most loyal persons?</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Possibility of interactions among people?</a:t>
            </a:r>
            <a:endParaRPr>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Literature: Ingredient-flavor network</a:t>
            </a:r>
            <a:endParaRPr/>
          </a:p>
        </p:txBody>
      </p:sp>
      <p:sp>
        <p:nvSpPr>
          <p:cNvPr id="337" name="Google Shape;337;p51"/>
          <p:cNvSpPr txBox="1"/>
          <p:nvPr>
            <p:ph idx="1" type="body"/>
          </p:nvPr>
        </p:nvSpPr>
        <p:spPr>
          <a:xfrm>
            <a:off x="101400" y="578938"/>
            <a:ext cx="8814600" cy="4158000"/>
          </a:xfrm>
          <a:prstGeom prst="rect">
            <a:avLst/>
          </a:prstGeom>
        </p:spPr>
        <p:txBody>
          <a:bodyPr anchorCtr="0" anchor="t" bIns="91425" lIns="91425" spcFirstLastPara="1" rIns="91425" wrap="square" tIns="91425">
            <a:normAutofit/>
          </a:bodyPr>
          <a:lstStyle/>
          <a:p>
            <a:pPr indent="0" lvl="0" marL="0" rtl="0" algn="l">
              <a:lnSpc>
                <a:spcPct val="124000"/>
              </a:lnSpc>
              <a:spcBef>
                <a:spcPts val="0"/>
              </a:spcBef>
              <a:spcAft>
                <a:spcPts val="0"/>
              </a:spcAft>
              <a:buNone/>
            </a:pPr>
            <a:r>
              <a:rPr b="1" lang="tr" sz="1700">
                <a:solidFill>
                  <a:srgbClr val="222222"/>
                </a:solidFill>
                <a:highlight>
                  <a:srgbClr val="FFFFFF"/>
                </a:highlight>
                <a:latin typeface="Roboto"/>
                <a:ea typeface="Roboto"/>
                <a:cs typeface="Roboto"/>
                <a:sym typeface="Roboto"/>
              </a:rPr>
              <a:t>Yong-Yeol Ahn, Sebastian E. Ahnert, James P. Bagrow &amp; Albert-László Barabási</a:t>
            </a:r>
            <a:endParaRPr b="1" sz="1700">
              <a:solidFill>
                <a:srgbClr val="222222"/>
              </a:solidFill>
              <a:highlight>
                <a:srgbClr val="FFFFFF"/>
              </a:highlight>
              <a:latin typeface="Roboto"/>
              <a:ea typeface="Roboto"/>
              <a:cs typeface="Roboto"/>
              <a:sym typeface="Roboto"/>
            </a:endParaRPr>
          </a:p>
          <a:p>
            <a:pPr indent="0" lvl="0" marL="0" rtl="0" algn="l">
              <a:lnSpc>
                <a:spcPct val="124000"/>
              </a:lnSpc>
              <a:spcBef>
                <a:spcPts val="0"/>
              </a:spcBef>
              <a:spcAft>
                <a:spcPts val="0"/>
              </a:spcAft>
              <a:buNone/>
            </a:pPr>
            <a:r>
              <a:t/>
            </a:r>
            <a:endParaRPr b="1" sz="1700">
              <a:solidFill>
                <a:srgbClr val="222222"/>
              </a:solidFill>
              <a:highlight>
                <a:srgbClr val="FFFFFF"/>
              </a:highlight>
              <a:latin typeface="Roboto"/>
              <a:ea typeface="Roboto"/>
              <a:cs typeface="Roboto"/>
              <a:sym typeface="Roboto"/>
            </a:endParaRPr>
          </a:p>
          <a:p>
            <a:pPr indent="0" lvl="0" marL="0" rtl="0" algn="l">
              <a:lnSpc>
                <a:spcPct val="124000"/>
              </a:lnSpc>
              <a:spcBef>
                <a:spcPts val="0"/>
              </a:spcBef>
              <a:spcAft>
                <a:spcPts val="0"/>
              </a:spcAft>
              <a:buNone/>
            </a:pPr>
            <a:r>
              <a:rPr b="1" lang="tr" sz="1700">
                <a:solidFill>
                  <a:srgbClr val="222222"/>
                </a:solidFill>
                <a:highlight>
                  <a:srgbClr val="FFFFFF"/>
                </a:highlight>
                <a:latin typeface="Roboto"/>
                <a:ea typeface="Roboto"/>
                <a:cs typeface="Roboto"/>
                <a:sym typeface="Roboto"/>
              </a:rPr>
              <a:t>Abstract</a:t>
            </a:r>
            <a:endParaRPr b="1" sz="170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The cultural diversity of culinary practice, as illustrated by the variety of regional cuisines, raises the question of </a:t>
            </a:r>
            <a:r>
              <a:rPr b="1" lang="tr" sz="1350">
                <a:solidFill>
                  <a:srgbClr val="222222"/>
                </a:solidFill>
                <a:highlight>
                  <a:srgbClr val="FFFFFF"/>
                </a:highlight>
                <a:latin typeface="Roboto"/>
                <a:ea typeface="Roboto"/>
                <a:cs typeface="Roboto"/>
                <a:sym typeface="Roboto"/>
              </a:rPr>
              <a:t>whether there are any general patterns that determine the ingredient combinations used in food toda</a:t>
            </a:r>
            <a:r>
              <a:rPr lang="tr" sz="1350">
                <a:solidFill>
                  <a:srgbClr val="222222"/>
                </a:solidFill>
                <a:highlight>
                  <a:srgbClr val="FFFFFF"/>
                </a:highlight>
                <a:latin typeface="Roboto"/>
                <a:ea typeface="Roboto"/>
                <a:cs typeface="Roboto"/>
                <a:sym typeface="Roboto"/>
              </a:rPr>
              <a:t>y or </a:t>
            </a:r>
            <a:r>
              <a:rPr b="1" lang="tr" sz="1350">
                <a:solidFill>
                  <a:srgbClr val="222222"/>
                </a:solidFill>
                <a:highlight>
                  <a:srgbClr val="FFFFFF"/>
                </a:highlight>
                <a:latin typeface="Roboto"/>
                <a:ea typeface="Roboto"/>
                <a:cs typeface="Roboto"/>
                <a:sym typeface="Roboto"/>
              </a:rPr>
              <a:t>principles that transcend individual tastes and recipes</a:t>
            </a:r>
            <a:r>
              <a:rPr lang="tr" sz="1350">
                <a:solidFill>
                  <a:srgbClr val="222222"/>
                </a:solidFill>
                <a:highlight>
                  <a:srgbClr val="FFFFFF"/>
                </a:highlight>
                <a:latin typeface="Roboto"/>
                <a:ea typeface="Roboto"/>
                <a:cs typeface="Roboto"/>
                <a:sym typeface="Roboto"/>
              </a:rPr>
              <a:t>. </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We introduce a flavor network that captures the flavor compounds shared by culinary ingredients. </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6AA84F"/>
                </a:solidFill>
                <a:highlight>
                  <a:srgbClr val="FFFFFF"/>
                </a:highlight>
                <a:latin typeface="Roboto"/>
                <a:ea typeface="Roboto"/>
                <a:cs typeface="Roboto"/>
                <a:sym typeface="Roboto"/>
              </a:rPr>
              <a:t>Western cuisines show a tendency to use ingredient pairs</a:t>
            </a:r>
            <a:r>
              <a:rPr lang="tr" sz="1350">
                <a:solidFill>
                  <a:srgbClr val="222222"/>
                </a:solidFill>
                <a:highlight>
                  <a:srgbClr val="FFFFFF"/>
                </a:highlight>
                <a:latin typeface="Roboto"/>
                <a:ea typeface="Roboto"/>
                <a:cs typeface="Roboto"/>
                <a:sym typeface="Roboto"/>
              </a:rPr>
              <a:t> that share many flavor compounds, supporting the so-called food pairing hypothesis.</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3D85C6"/>
                </a:solidFill>
                <a:highlight>
                  <a:srgbClr val="FFFFFF"/>
                </a:highlight>
                <a:latin typeface="Roboto"/>
                <a:ea typeface="Roboto"/>
                <a:cs typeface="Roboto"/>
                <a:sym typeface="Roboto"/>
              </a:rPr>
              <a:t>By contrast, East Asian cuisines tend to avoid compound sharing ingredients</a:t>
            </a:r>
            <a:r>
              <a:rPr lang="tr" sz="1350">
                <a:solidFill>
                  <a:srgbClr val="222222"/>
                </a:solidFill>
                <a:highlight>
                  <a:srgbClr val="FFFFFF"/>
                </a:highlight>
                <a:latin typeface="Roboto"/>
                <a:ea typeface="Roboto"/>
                <a:cs typeface="Roboto"/>
                <a:sym typeface="Roboto"/>
              </a:rPr>
              <a:t>. </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Given the increasing availability of information on food preparation, our data-driven investigation opens new avenues towards a systematic understanding of culinary practice.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Literature: I</a:t>
            </a:r>
            <a:r>
              <a:rPr lang="tr"/>
              <a:t>ngredient</a:t>
            </a:r>
            <a:r>
              <a:rPr lang="tr"/>
              <a:t>-flavor network</a:t>
            </a:r>
            <a:endParaRPr/>
          </a:p>
        </p:txBody>
      </p:sp>
      <p:sp>
        <p:nvSpPr>
          <p:cNvPr id="343" name="Google Shape;343;p52"/>
          <p:cNvSpPr txBox="1"/>
          <p:nvPr>
            <p:ph idx="1" type="body"/>
          </p:nvPr>
        </p:nvSpPr>
        <p:spPr>
          <a:xfrm>
            <a:off x="5318925" y="4308914"/>
            <a:ext cx="3458400" cy="353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tr"/>
              <a:t>https://www.nature.com/articles/srep00196</a:t>
            </a:r>
            <a:endParaRPr/>
          </a:p>
        </p:txBody>
      </p:sp>
      <p:pic>
        <p:nvPicPr>
          <p:cNvPr id="344" name="Google Shape;344;p52"/>
          <p:cNvPicPr preferRelativeResize="0"/>
          <p:nvPr/>
        </p:nvPicPr>
        <p:blipFill>
          <a:blip r:embed="rId3">
            <a:alphaModFix/>
          </a:blip>
          <a:stretch>
            <a:fillRect/>
          </a:stretch>
        </p:blipFill>
        <p:spPr>
          <a:xfrm>
            <a:off x="278200" y="701675"/>
            <a:ext cx="6232835" cy="3454838"/>
          </a:xfrm>
          <a:prstGeom prst="rect">
            <a:avLst/>
          </a:prstGeom>
          <a:noFill/>
          <a:ln>
            <a:noFill/>
          </a:ln>
        </p:spPr>
      </p:pic>
      <p:sp>
        <p:nvSpPr>
          <p:cNvPr id="345" name="Google Shape;345;p52"/>
          <p:cNvSpPr txBox="1"/>
          <p:nvPr/>
        </p:nvSpPr>
        <p:spPr>
          <a:xfrm>
            <a:off x="6623650" y="925100"/>
            <a:ext cx="225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Different cuisines</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Shared tastes</a:t>
            </a:r>
            <a:endParaRPr>
              <a:latin typeface="Nunito"/>
              <a:ea typeface="Nunito"/>
              <a:cs typeface="Nunito"/>
              <a:sym typeface="Nunito"/>
            </a:endParaRPr>
          </a:p>
          <a:p>
            <a:pPr indent="0" lvl="0" marL="0" rtl="0" algn="l">
              <a:spcBef>
                <a:spcPts val="0"/>
              </a:spcBef>
              <a:spcAft>
                <a:spcPts val="0"/>
              </a:spcAft>
              <a:buNone/>
            </a:pPr>
            <a:r>
              <a:rPr lang="tr">
                <a:latin typeface="Nunito"/>
                <a:ea typeface="Nunito"/>
                <a:cs typeface="Nunito"/>
                <a:sym typeface="Nunito"/>
              </a:rPr>
              <a:t>Shared compounds</a:t>
            </a:r>
            <a:endParaRPr>
              <a:latin typeface="Nunito"/>
              <a:ea typeface="Nunito"/>
              <a:cs typeface="Nunito"/>
              <a:sym typeface="Nunito"/>
            </a:endParaRPr>
          </a:p>
        </p:txBody>
      </p:sp>
      <p:sp>
        <p:nvSpPr>
          <p:cNvPr id="346" name="Google Shape;346;p52"/>
          <p:cNvSpPr txBox="1"/>
          <p:nvPr/>
        </p:nvSpPr>
        <p:spPr>
          <a:xfrm>
            <a:off x="6660550" y="1835375"/>
            <a:ext cx="22572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tr" sz="1000">
                <a:solidFill>
                  <a:srgbClr val="222222"/>
                </a:solidFill>
                <a:highlight>
                  <a:srgbClr val="FFFFFF"/>
                </a:highlight>
                <a:latin typeface="Roboto"/>
                <a:ea typeface="Roboto"/>
                <a:cs typeface="Roboto"/>
                <a:sym typeface="Roboto"/>
              </a:rPr>
              <a:t>If we project the ingredient-compound bipartite network into the ingredient space, we obtain the </a:t>
            </a:r>
            <a:r>
              <a:rPr i="1" lang="tr" sz="1000">
                <a:solidFill>
                  <a:srgbClr val="222222"/>
                </a:solidFill>
                <a:highlight>
                  <a:srgbClr val="FFFFFF"/>
                </a:highlight>
                <a:latin typeface="Roboto"/>
                <a:ea typeface="Roboto"/>
                <a:cs typeface="Roboto"/>
                <a:sym typeface="Roboto"/>
              </a:rPr>
              <a:t>flavor network</a:t>
            </a:r>
            <a:r>
              <a:rPr lang="tr" sz="1000">
                <a:solidFill>
                  <a:srgbClr val="222222"/>
                </a:solidFill>
                <a:highlight>
                  <a:srgbClr val="FFFFFF"/>
                </a:highlight>
                <a:latin typeface="Roboto"/>
                <a:ea typeface="Roboto"/>
                <a:cs typeface="Roboto"/>
                <a:sym typeface="Roboto"/>
              </a:rPr>
              <a:t>, whose nodes are ingredients, linked if they share at least one flavor compound. The thickness of links represents the number of flavor compounds two ingredients share and the size of each circle corresponds to the prevalence of the ingredients in recipes.</a:t>
            </a:r>
            <a:endParaRPr sz="120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Literature: Ingredient-flavor network</a:t>
            </a:r>
            <a:endParaRPr/>
          </a:p>
        </p:txBody>
      </p:sp>
      <p:pic>
        <p:nvPicPr>
          <p:cNvPr id="352" name="Google Shape;352;p53"/>
          <p:cNvPicPr preferRelativeResize="0"/>
          <p:nvPr/>
        </p:nvPicPr>
        <p:blipFill>
          <a:blip r:embed="rId3">
            <a:alphaModFix/>
          </a:blip>
          <a:stretch>
            <a:fillRect/>
          </a:stretch>
        </p:blipFill>
        <p:spPr>
          <a:xfrm>
            <a:off x="152400" y="701675"/>
            <a:ext cx="6420980" cy="4289425"/>
          </a:xfrm>
          <a:prstGeom prst="rect">
            <a:avLst/>
          </a:prstGeom>
          <a:noFill/>
          <a:ln>
            <a:noFill/>
          </a:ln>
        </p:spPr>
      </p:pic>
      <p:sp>
        <p:nvSpPr>
          <p:cNvPr id="353" name="Google Shape;353;p53"/>
          <p:cNvSpPr txBox="1"/>
          <p:nvPr/>
        </p:nvSpPr>
        <p:spPr>
          <a:xfrm>
            <a:off x="6786450" y="910300"/>
            <a:ext cx="2027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22222"/>
                </a:solidFill>
                <a:highlight>
                  <a:srgbClr val="FFFFFF"/>
                </a:highlight>
                <a:latin typeface="Roboto"/>
                <a:ea typeface="Roboto"/>
                <a:cs typeface="Roboto"/>
                <a:sym typeface="Roboto"/>
              </a:rPr>
              <a:t>Each node denotes an ingredient, the node color indicates food category and node size reflects the ingredient prevalence in recipes.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tr" sz="1200">
                <a:solidFill>
                  <a:srgbClr val="222222"/>
                </a:solidFill>
                <a:highlight>
                  <a:srgbClr val="FFFFFF"/>
                </a:highlight>
                <a:latin typeface="Roboto"/>
                <a:ea typeface="Roboto"/>
                <a:cs typeface="Roboto"/>
                <a:sym typeface="Roboto"/>
              </a:rPr>
              <a:t>Two ingredients are connected if they share a significant number of flavor compounds, link thickness representing the number of shared compounds between the two ingredients</a:t>
            </a:r>
            <a:endParaRPr>
              <a:latin typeface="Nunito"/>
              <a:ea typeface="Nunito"/>
              <a:cs typeface="Nunito"/>
              <a:sym typeface="Nunito"/>
            </a:endParaRPr>
          </a:p>
        </p:txBody>
      </p:sp>
      <p:sp>
        <p:nvSpPr>
          <p:cNvPr id="354" name="Google Shape;354;p53"/>
          <p:cNvSpPr txBox="1"/>
          <p:nvPr/>
        </p:nvSpPr>
        <p:spPr>
          <a:xfrm>
            <a:off x="6265200" y="4706850"/>
            <a:ext cx="287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t>https://www.nature.com/articles/srep00196</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Map of </a:t>
            </a:r>
            <a:r>
              <a:rPr lang="tr"/>
              <a:t>ingredients</a:t>
            </a:r>
            <a:endParaRPr/>
          </a:p>
        </p:txBody>
      </p:sp>
      <p:pic>
        <p:nvPicPr>
          <p:cNvPr id="360" name="Google Shape;360;p54"/>
          <p:cNvPicPr preferRelativeResize="0"/>
          <p:nvPr/>
        </p:nvPicPr>
        <p:blipFill>
          <a:blip r:embed="rId3">
            <a:alphaModFix/>
          </a:blip>
          <a:stretch>
            <a:fillRect/>
          </a:stretch>
        </p:blipFill>
        <p:spPr>
          <a:xfrm>
            <a:off x="145000" y="672075"/>
            <a:ext cx="6437188" cy="4289425"/>
          </a:xfrm>
          <a:prstGeom prst="rect">
            <a:avLst/>
          </a:prstGeom>
          <a:noFill/>
          <a:ln>
            <a:noFill/>
          </a:ln>
        </p:spPr>
      </p:pic>
      <p:sp>
        <p:nvSpPr>
          <p:cNvPr id="361" name="Google Shape;361;p54"/>
          <p:cNvSpPr txBox="1"/>
          <p:nvPr/>
        </p:nvSpPr>
        <p:spPr>
          <a:xfrm>
            <a:off x="6265200" y="4706850"/>
            <a:ext cx="287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t>https://www.nature.com/articles/srep00196</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Map of ingredients</a:t>
            </a:r>
            <a:endParaRPr/>
          </a:p>
          <a:p>
            <a:pPr indent="0" lvl="0" marL="0" rtl="0" algn="l">
              <a:spcBef>
                <a:spcPts val="0"/>
              </a:spcBef>
              <a:spcAft>
                <a:spcPts val="0"/>
              </a:spcAft>
              <a:buNone/>
            </a:pPr>
            <a:r>
              <a:t/>
            </a:r>
            <a:endParaRPr/>
          </a:p>
        </p:txBody>
      </p:sp>
      <p:pic>
        <p:nvPicPr>
          <p:cNvPr id="367" name="Google Shape;367;p55"/>
          <p:cNvPicPr preferRelativeResize="0"/>
          <p:nvPr/>
        </p:nvPicPr>
        <p:blipFill>
          <a:blip r:embed="rId3">
            <a:alphaModFix/>
          </a:blip>
          <a:stretch>
            <a:fillRect/>
          </a:stretch>
        </p:blipFill>
        <p:spPr>
          <a:xfrm>
            <a:off x="152400" y="701675"/>
            <a:ext cx="7038331" cy="4289425"/>
          </a:xfrm>
          <a:prstGeom prst="rect">
            <a:avLst/>
          </a:prstGeom>
          <a:noFill/>
          <a:ln>
            <a:noFill/>
          </a:ln>
        </p:spPr>
      </p:pic>
      <p:sp>
        <p:nvSpPr>
          <p:cNvPr id="368" name="Google Shape;368;p55"/>
          <p:cNvSpPr txBox="1"/>
          <p:nvPr/>
        </p:nvSpPr>
        <p:spPr>
          <a:xfrm>
            <a:off x="6265200" y="4706850"/>
            <a:ext cx="287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t>https://www.nature.com/articles/srep00196</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Map of ingredients</a:t>
            </a:r>
            <a:endParaRPr/>
          </a:p>
        </p:txBody>
      </p:sp>
      <p:pic>
        <p:nvPicPr>
          <p:cNvPr id="374" name="Google Shape;374;p56"/>
          <p:cNvPicPr preferRelativeResize="0"/>
          <p:nvPr/>
        </p:nvPicPr>
        <p:blipFill>
          <a:blip r:embed="rId3">
            <a:alphaModFix/>
          </a:blip>
          <a:stretch>
            <a:fillRect/>
          </a:stretch>
        </p:blipFill>
        <p:spPr>
          <a:xfrm>
            <a:off x="152400" y="701675"/>
            <a:ext cx="6409648" cy="4289426"/>
          </a:xfrm>
          <a:prstGeom prst="rect">
            <a:avLst/>
          </a:prstGeom>
          <a:noFill/>
          <a:ln>
            <a:noFill/>
          </a:ln>
        </p:spPr>
      </p:pic>
      <p:sp>
        <p:nvSpPr>
          <p:cNvPr id="375" name="Google Shape;375;p56"/>
          <p:cNvSpPr txBox="1"/>
          <p:nvPr/>
        </p:nvSpPr>
        <p:spPr>
          <a:xfrm>
            <a:off x="6265200" y="4706850"/>
            <a:ext cx="287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t>https://www.nature.com/articles/srep00196</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Conclusions</a:t>
            </a:r>
            <a:r>
              <a:rPr lang="tr"/>
              <a:t>: </a:t>
            </a:r>
            <a:endParaRPr/>
          </a:p>
        </p:txBody>
      </p:sp>
      <p:sp>
        <p:nvSpPr>
          <p:cNvPr id="381" name="Google Shape;381;p57"/>
          <p:cNvSpPr txBox="1"/>
          <p:nvPr>
            <p:ph idx="1" type="body"/>
          </p:nvPr>
        </p:nvSpPr>
        <p:spPr>
          <a:xfrm>
            <a:off x="101400" y="578938"/>
            <a:ext cx="8814600" cy="41580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For instance, the French cookbook has more ingredients per recipe than a Brazillian one, but in our dataset we find the opposite result. We believe that a cookbook cannot represent a whole cuisine and that cookbooks with more sophisticated recipes will tend to have more ingredients per recipe than cookbooks with everyday recipes. </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As more complete datasets become available, sharper conclusions can be drawn regarding the size variation between cuisines.</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In summary, our network-based investigation identifies a series of statistically significant patterns that characterize the way humans choose the ingredients they combine in their food. </a:t>
            </a:r>
            <a:endParaRPr sz="1350">
              <a:solidFill>
                <a:srgbClr val="222222"/>
              </a:solidFill>
              <a:highlight>
                <a:srgbClr val="FFFFFF"/>
              </a:highlight>
              <a:latin typeface="Roboto"/>
              <a:ea typeface="Roboto"/>
              <a:cs typeface="Roboto"/>
              <a:sym typeface="Roboto"/>
            </a:endParaRPr>
          </a:p>
          <a:p>
            <a:pPr indent="-314325" lvl="0" marL="457200" rtl="0" algn="l">
              <a:spcBef>
                <a:spcPts val="0"/>
              </a:spcBef>
              <a:spcAft>
                <a:spcPts val="0"/>
              </a:spcAft>
              <a:buClr>
                <a:srgbClr val="222222"/>
              </a:buClr>
              <a:buSzPts val="1350"/>
              <a:buFont typeface="Roboto"/>
              <a:buChar char="●"/>
            </a:pPr>
            <a:r>
              <a:rPr lang="tr" sz="1350">
                <a:solidFill>
                  <a:srgbClr val="222222"/>
                </a:solidFill>
                <a:highlight>
                  <a:srgbClr val="FFFFFF"/>
                </a:highlight>
                <a:latin typeface="Roboto"/>
                <a:ea typeface="Roboto"/>
                <a:cs typeface="Roboto"/>
                <a:sym typeface="Roboto"/>
              </a:rPr>
              <a:t>These patterns manifest themselves to varying degree in different geographic regions: while North American and Western European dishes tend to combine ingredients that share flavor compounds, East Asian cuisine avoids them. More generally this work provides an example of how the data-driven network analysis methods that have transformed biology and the social sciences in recent years can yield new insights in other areas, such as food science.</a:t>
            </a:r>
            <a:endParaRPr sz="135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Weighted Networks</a:t>
            </a:r>
            <a:endParaRPr/>
          </a:p>
        </p:txBody>
      </p:sp>
      <p:sp>
        <p:nvSpPr>
          <p:cNvPr id="118" name="Google Shape;118;p22"/>
          <p:cNvSpPr txBox="1"/>
          <p:nvPr>
            <p:ph idx="1" type="body"/>
          </p:nvPr>
        </p:nvSpPr>
        <p:spPr>
          <a:xfrm>
            <a:off x="59125" y="578950"/>
            <a:ext cx="8856900" cy="415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000"/>
              <a:t>Think about this network:</a:t>
            </a:r>
            <a:endParaRPr sz="2000"/>
          </a:p>
          <a:p>
            <a:pPr indent="-387350" lvl="0" marL="457200" rtl="0" algn="l">
              <a:spcBef>
                <a:spcPts val="1200"/>
              </a:spcBef>
              <a:spcAft>
                <a:spcPts val="0"/>
              </a:spcAft>
              <a:buSzPts val="2500"/>
              <a:buChar char="●"/>
            </a:pPr>
            <a:r>
              <a:rPr lang="tr" sz="2500"/>
              <a:t>A has a </a:t>
            </a:r>
            <a:r>
              <a:rPr lang="tr" sz="2500"/>
              <a:t>1$ </a:t>
            </a:r>
            <a:r>
              <a:rPr lang="tr" sz="2500"/>
              <a:t>contract with B</a:t>
            </a:r>
            <a:endParaRPr sz="2500"/>
          </a:p>
          <a:p>
            <a:pPr indent="-387350" lvl="0" marL="457200" rtl="0" algn="l">
              <a:spcBef>
                <a:spcPts val="0"/>
              </a:spcBef>
              <a:spcAft>
                <a:spcPts val="0"/>
              </a:spcAft>
              <a:buSzPts val="2500"/>
              <a:buChar char="●"/>
            </a:pPr>
            <a:r>
              <a:rPr lang="tr" sz="2500"/>
              <a:t>B has a 3$ contract with C</a:t>
            </a:r>
            <a:endParaRPr sz="2500"/>
          </a:p>
          <a:p>
            <a:pPr indent="-387350" lvl="0" marL="457200" rtl="0" algn="l">
              <a:spcBef>
                <a:spcPts val="0"/>
              </a:spcBef>
              <a:spcAft>
                <a:spcPts val="0"/>
              </a:spcAft>
              <a:buSzPts val="2500"/>
              <a:buChar char="●"/>
            </a:pPr>
            <a:r>
              <a:rPr lang="tr" sz="2500"/>
              <a:t>C has a 5$ contract with A</a:t>
            </a:r>
            <a:endParaRPr sz="2500"/>
          </a:p>
          <a:p>
            <a:pPr indent="0" lvl="0" marL="0" rtl="0" algn="l">
              <a:spcBef>
                <a:spcPts val="1200"/>
              </a:spcBef>
              <a:spcAft>
                <a:spcPts val="1200"/>
              </a:spcAft>
              <a:buNone/>
            </a:pPr>
            <a:r>
              <a:t/>
            </a:r>
            <a:endParaRPr sz="1600"/>
          </a:p>
        </p:txBody>
      </p:sp>
      <p:sp>
        <p:nvSpPr>
          <p:cNvPr id="119" name="Google Shape;119;p22"/>
          <p:cNvSpPr/>
          <p:nvPr/>
        </p:nvSpPr>
        <p:spPr>
          <a:xfrm>
            <a:off x="5966800" y="1552375"/>
            <a:ext cx="903900" cy="824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3400"/>
              <a:t>A</a:t>
            </a:r>
            <a:endParaRPr sz="3400"/>
          </a:p>
        </p:txBody>
      </p:sp>
      <p:sp>
        <p:nvSpPr>
          <p:cNvPr id="120" name="Google Shape;120;p22"/>
          <p:cNvSpPr/>
          <p:nvPr/>
        </p:nvSpPr>
        <p:spPr>
          <a:xfrm>
            <a:off x="7839525" y="1630550"/>
            <a:ext cx="608400" cy="6498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C</a:t>
            </a:r>
            <a:endParaRPr/>
          </a:p>
        </p:txBody>
      </p:sp>
      <p:sp>
        <p:nvSpPr>
          <p:cNvPr id="121" name="Google Shape;121;p22"/>
          <p:cNvSpPr/>
          <p:nvPr/>
        </p:nvSpPr>
        <p:spPr>
          <a:xfrm>
            <a:off x="7910475" y="628525"/>
            <a:ext cx="608400" cy="649800"/>
          </a:xfrm>
          <a:prstGeom prst="flowChartConnector">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B</a:t>
            </a:r>
            <a:endParaRPr/>
          </a:p>
        </p:txBody>
      </p:sp>
      <p:cxnSp>
        <p:nvCxnSpPr>
          <p:cNvPr id="122" name="Google Shape;122;p22"/>
          <p:cNvCxnSpPr>
            <a:stCxn id="119" idx="7"/>
            <a:endCxn id="121" idx="2"/>
          </p:cNvCxnSpPr>
          <p:nvPr/>
        </p:nvCxnSpPr>
        <p:spPr>
          <a:xfrm flipH="1" rot="10800000">
            <a:off x="6738327" y="953362"/>
            <a:ext cx="1172100" cy="7197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22"/>
          <p:cNvCxnSpPr>
            <a:endCxn id="120" idx="0"/>
          </p:cNvCxnSpPr>
          <p:nvPr/>
        </p:nvCxnSpPr>
        <p:spPr>
          <a:xfrm flipH="1">
            <a:off x="8143725" y="1230650"/>
            <a:ext cx="46800" cy="399900"/>
          </a:xfrm>
          <a:prstGeom prst="straightConnector1">
            <a:avLst/>
          </a:prstGeom>
          <a:noFill/>
          <a:ln cap="flat" cmpd="sng" w="19050">
            <a:solidFill>
              <a:schemeClr val="dk2"/>
            </a:solidFill>
            <a:prstDash val="solid"/>
            <a:round/>
            <a:headEnd len="med" w="med" type="none"/>
            <a:tailEnd len="med" w="med" type="none"/>
          </a:ln>
        </p:spPr>
      </p:cxnSp>
      <p:sp>
        <p:nvSpPr>
          <p:cNvPr id="124" name="Google Shape;124;p22"/>
          <p:cNvSpPr txBox="1"/>
          <p:nvPr/>
        </p:nvSpPr>
        <p:spPr>
          <a:xfrm>
            <a:off x="7058350" y="1010300"/>
            <a:ext cx="4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1$</a:t>
            </a:r>
            <a:endParaRPr>
              <a:latin typeface="Nunito"/>
              <a:ea typeface="Nunito"/>
              <a:cs typeface="Nunito"/>
              <a:sym typeface="Nunito"/>
            </a:endParaRPr>
          </a:p>
        </p:txBody>
      </p:sp>
      <p:sp>
        <p:nvSpPr>
          <p:cNvPr id="125" name="Google Shape;125;p22"/>
          <p:cNvSpPr txBox="1"/>
          <p:nvPr/>
        </p:nvSpPr>
        <p:spPr>
          <a:xfrm>
            <a:off x="8208475" y="1341125"/>
            <a:ext cx="4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3</a:t>
            </a:r>
            <a:r>
              <a:rPr lang="tr">
                <a:latin typeface="Nunito"/>
                <a:ea typeface="Nunito"/>
                <a:cs typeface="Nunito"/>
                <a:sym typeface="Nunito"/>
              </a:rPr>
              <a:t>$</a:t>
            </a:r>
            <a:endParaRPr>
              <a:latin typeface="Nunito"/>
              <a:ea typeface="Nunito"/>
              <a:cs typeface="Nunito"/>
              <a:sym typeface="Nunito"/>
            </a:endParaRPr>
          </a:p>
        </p:txBody>
      </p:sp>
      <p:cxnSp>
        <p:nvCxnSpPr>
          <p:cNvPr id="126" name="Google Shape;126;p22"/>
          <p:cNvCxnSpPr>
            <a:stCxn id="120" idx="2"/>
            <a:endCxn id="119" idx="6"/>
          </p:cNvCxnSpPr>
          <p:nvPr/>
        </p:nvCxnSpPr>
        <p:spPr>
          <a:xfrm flipH="1">
            <a:off x="6870825" y="1955450"/>
            <a:ext cx="968700" cy="9000"/>
          </a:xfrm>
          <a:prstGeom prst="straightConnector1">
            <a:avLst/>
          </a:prstGeom>
          <a:noFill/>
          <a:ln cap="flat" cmpd="sng" w="28575">
            <a:solidFill>
              <a:schemeClr val="dk2"/>
            </a:solidFill>
            <a:prstDash val="solid"/>
            <a:round/>
            <a:headEnd len="med" w="med" type="none"/>
            <a:tailEnd len="med" w="med" type="none"/>
          </a:ln>
        </p:spPr>
      </p:cxnSp>
      <p:sp>
        <p:nvSpPr>
          <p:cNvPr id="127" name="Google Shape;127;p22"/>
          <p:cNvSpPr txBox="1"/>
          <p:nvPr/>
        </p:nvSpPr>
        <p:spPr>
          <a:xfrm>
            <a:off x="7249250" y="1871525"/>
            <a:ext cx="4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Nunito"/>
                <a:ea typeface="Nunito"/>
                <a:cs typeface="Nunito"/>
                <a:sym typeface="Nunito"/>
              </a:rPr>
              <a:t>5$</a:t>
            </a:r>
            <a:endParaRPr>
              <a:latin typeface="Nunito"/>
              <a:ea typeface="Nunito"/>
              <a:cs typeface="Nunito"/>
              <a:sym typeface="Nunito"/>
            </a:endParaRPr>
          </a:p>
        </p:txBody>
      </p:sp>
      <p:graphicFrame>
        <p:nvGraphicFramePr>
          <p:cNvPr id="128" name="Google Shape;128;p22"/>
          <p:cNvGraphicFramePr/>
          <p:nvPr/>
        </p:nvGraphicFramePr>
        <p:xfrm>
          <a:off x="138963" y="2752300"/>
          <a:ext cx="3000000" cy="3000000"/>
        </p:xfrm>
        <a:graphic>
          <a:graphicData uri="http://schemas.openxmlformats.org/drawingml/2006/table">
            <a:tbl>
              <a:tblPr>
                <a:noFill/>
                <a:tableStyleId>{79C9A550-5F68-40AA-944E-3CAE51226F35}</a:tableStyleId>
              </a:tblPr>
              <a:tblGrid>
                <a:gridCol w="1477675"/>
                <a:gridCol w="1477675"/>
                <a:gridCol w="1477675"/>
              </a:tblGrid>
              <a:tr h="441925">
                <a:tc>
                  <a:txBody>
                    <a:bodyPr/>
                    <a:lstStyle/>
                    <a:p>
                      <a:pPr indent="0" lvl="0" marL="0" rtl="0" algn="l">
                        <a:spcBef>
                          <a:spcPts val="0"/>
                        </a:spcBef>
                        <a:spcAft>
                          <a:spcPts val="0"/>
                        </a:spcAft>
                        <a:buNone/>
                      </a:pPr>
                      <a:r>
                        <a:rPr lang="tr" sz="1700"/>
                        <a:t>Node 1</a:t>
                      </a:r>
                      <a:endParaRPr sz="1700"/>
                    </a:p>
                  </a:txBody>
                  <a:tcPr marT="91425" marB="91425" marR="91425" marL="91425"/>
                </a:tc>
                <a:tc>
                  <a:txBody>
                    <a:bodyPr/>
                    <a:lstStyle/>
                    <a:p>
                      <a:pPr indent="0" lvl="0" marL="0" rtl="0" algn="l">
                        <a:spcBef>
                          <a:spcPts val="0"/>
                        </a:spcBef>
                        <a:spcAft>
                          <a:spcPts val="0"/>
                        </a:spcAft>
                        <a:buNone/>
                      </a:pPr>
                      <a:r>
                        <a:rPr lang="tr" sz="1700"/>
                        <a:t>Node 2</a:t>
                      </a:r>
                      <a:endParaRPr sz="1700"/>
                    </a:p>
                  </a:txBody>
                  <a:tcPr marT="91425" marB="91425" marR="91425" marL="91425"/>
                </a:tc>
                <a:tc>
                  <a:txBody>
                    <a:bodyPr/>
                    <a:lstStyle/>
                    <a:p>
                      <a:pPr indent="0" lvl="0" marL="0" rtl="0" algn="l">
                        <a:spcBef>
                          <a:spcPts val="0"/>
                        </a:spcBef>
                        <a:spcAft>
                          <a:spcPts val="0"/>
                        </a:spcAft>
                        <a:buNone/>
                      </a:pPr>
                      <a:r>
                        <a:rPr b="1" lang="tr" sz="1700"/>
                        <a:t>Amount</a:t>
                      </a:r>
                      <a:endParaRPr b="1" sz="1700"/>
                    </a:p>
                  </a:txBody>
                  <a:tcPr marT="91425" marB="91425" marR="91425" marL="91425">
                    <a:solidFill>
                      <a:srgbClr val="EAD1DC"/>
                    </a:solidFill>
                  </a:tcPr>
                </a:tc>
              </a:tr>
              <a:tr h="441925">
                <a:tc>
                  <a:txBody>
                    <a:bodyPr/>
                    <a:lstStyle/>
                    <a:p>
                      <a:pPr indent="0" lvl="0" marL="0" rtl="0" algn="l">
                        <a:spcBef>
                          <a:spcPts val="0"/>
                        </a:spcBef>
                        <a:spcAft>
                          <a:spcPts val="0"/>
                        </a:spcAft>
                        <a:buNone/>
                      </a:pPr>
                      <a:r>
                        <a:rPr lang="tr" sz="1700"/>
                        <a:t>A</a:t>
                      </a:r>
                      <a:endParaRPr sz="1700"/>
                    </a:p>
                  </a:txBody>
                  <a:tcPr marT="91425" marB="91425" marR="91425" marL="91425"/>
                </a:tc>
                <a:tc>
                  <a:txBody>
                    <a:bodyPr/>
                    <a:lstStyle/>
                    <a:p>
                      <a:pPr indent="0" lvl="0" marL="0" rtl="0" algn="l">
                        <a:spcBef>
                          <a:spcPts val="0"/>
                        </a:spcBef>
                        <a:spcAft>
                          <a:spcPts val="0"/>
                        </a:spcAft>
                        <a:buNone/>
                      </a:pPr>
                      <a:r>
                        <a:rPr lang="tr" sz="1700"/>
                        <a:t>B</a:t>
                      </a:r>
                      <a:endParaRPr sz="1700"/>
                    </a:p>
                  </a:txBody>
                  <a:tcPr marT="91425" marB="91425" marR="91425" marL="91425"/>
                </a:tc>
                <a:tc>
                  <a:txBody>
                    <a:bodyPr/>
                    <a:lstStyle/>
                    <a:p>
                      <a:pPr indent="0" lvl="0" marL="0" rtl="0" algn="l">
                        <a:spcBef>
                          <a:spcPts val="0"/>
                        </a:spcBef>
                        <a:spcAft>
                          <a:spcPts val="0"/>
                        </a:spcAft>
                        <a:buNone/>
                      </a:pPr>
                      <a:r>
                        <a:rPr lang="tr" sz="1700"/>
                        <a:t>1</a:t>
                      </a:r>
                      <a:endParaRPr sz="1700"/>
                    </a:p>
                  </a:txBody>
                  <a:tcPr marT="91425" marB="91425" marR="91425" marL="91425">
                    <a:solidFill>
                      <a:srgbClr val="EAD1DC"/>
                    </a:solidFill>
                  </a:tcPr>
                </a:tc>
              </a:tr>
              <a:tr h="441925">
                <a:tc>
                  <a:txBody>
                    <a:bodyPr/>
                    <a:lstStyle/>
                    <a:p>
                      <a:pPr indent="0" lvl="0" marL="0" rtl="0" algn="l">
                        <a:spcBef>
                          <a:spcPts val="0"/>
                        </a:spcBef>
                        <a:spcAft>
                          <a:spcPts val="0"/>
                        </a:spcAft>
                        <a:buNone/>
                      </a:pPr>
                      <a:r>
                        <a:rPr lang="tr" sz="1700"/>
                        <a:t>B</a:t>
                      </a:r>
                      <a:endParaRPr sz="1700"/>
                    </a:p>
                  </a:txBody>
                  <a:tcPr marT="91425" marB="91425" marR="91425" marL="91425"/>
                </a:tc>
                <a:tc>
                  <a:txBody>
                    <a:bodyPr/>
                    <a:lstStyle/>
                    <a:p>
                      <a:pPr indent="0" lvl="0" marL="0" rtl="0" algn="l">
                        <a:spcBef>
                          <a:spcPts val="0"/>
                        </a:spcBef>
                        <a:spcAft>
                          <a:spcPts val="0"/>
                        </a:spcAft>
                        <a:buNone/>
                      </a:pPr>
                      <a:r>
                        <a:rPr lang="tr" sz="1700"/>
                        <a:t>C</a:t>
                      </a:r>
                      <a:endParaRPr sz="1700"/>
                    </a:p>
                  </a:txBody>
                  <a:tcPr marT="91425" marB="91425" marR="91425" marL="91425"/>
                </a:tc>
                <a:tc>
                  <a:txBody>
                    <a:bodyPr/>
                    <a:lstStyle/>
                    <a:p>
                      <a:pPr indent="0" lvl="0" marL="0" rtl="0" algn="l">
                        <a:spcBef>
                          <a:spcPts val="0"/>
                        </a:spcBef>
                        <a:spcAft>
                          <a:spcPts val="0"/>
                        </a:spcAft>
                        <a:buNone/>
                      </a:pPr>
                      <a:r>
                        <a:rPr lang="tr" sz="1700"/>
                        <a:t>3</a:t>
                      </a:r>
                      <a:endParaRPr sz="1700"/>
                    </a:p>
                  </a:txBody>
                  <a:tcPr marT="91425" marB="91425" marR="91425" marL="91425">
                    <a:solidFill>
                      <a:srgbClr val="EAD1DC"/>
                    </a:solidFill>
                  </a:tcPr>
                </a:tc>
              </a:tr>
              <a:tr h="441925">
                <a:tc>
                  <a:txBody>
                    <a:bodyPr/>
                    <a:lstStyle/>
                    <a:p>
                      <a:pPr indent="0" lvl="0" marL="0" rtl="0" algn="l">
                        <a:spcBef>
                          <a:spcPts val="0"/>
                        </a:spcBef>
                        <a:spcAft>
                          <a:spcPts val="0"/>
                        </a:spcAft>
                        <a:buNone/>
                      </a:pPr>
                      <a:r>
                        <a:rPr lang="tr" sz="1700"/>
                        <a:t>C</a:t>
                      </a:r>
                      <a:endParaRPr sz="1700"/>
                    </a:p>
                  </a:txBody>
                  <a:tcPr marT="91425" marB="91425" marR="91425" marL="91425"/>
                </a:tc>
                <a:tc>
                  <a:txBody>
                    <a:bodyPr/>
                    <a:lstStyle/>
                    <a:p>
                      <a:pPr indent="0" lvl="0" marL="0" rtl="0" algn="l">
                        <a:spcBef>
                          <a:spcPts val="0"/>
                        </a:spcBef>
                        <a:spcAft>
                          <a:spcPts val="0"/>
                        </a:spcAft>
                        <a:buNone/>
                      </a:pPr>
                      <a:r>
                        <a:rPr lang="tr" sz="1700"/>
                        <a:t>A</a:t>
                      </a:r>
                      <a:endParaRPr sz="1700"/>
                    </a:p>
                  </a:txBody>
                  <a:tcPr marT="91425" marB="91425" marR="91425" marL="91425"/>
                </a:tc>
                <a:tc>
                  <a:txBody>
                    <a:bodyPr/>
                    <a:lstStyle/>
                    <a:p>
                      <a:pPr indent="0" lvl="0" marL="0" rtl="0" algn="l">
                        <a:spcBef>
                          <a:spcPts val="0"/>
                        </a:spcBef>
                        <a:spcAft>
                          <a:spcPts val="0"/>
                        </a:spcAft>
                        <a:buNone/>
                      </a:pPr>
                      <a:r>
                        <a:rPr lang="tr" sz="1700"/>
                        <a:t>5</a:t>
                      </a:r>
                      <a:endParaRPr sz="1700"/>
                    </a:p>
                  </a:txBody>
                  <a:tcPr marT="91425" marB="91425" marR="91425" marL="91425">
                    <a:solidFill>
                      <a:srgbClr val="EAD1DC"/>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63400" y="763600"/>
            <a:ext cx="8053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The 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Importing </a:t>
            </a:r>
            <a:r>
              <a:rPr lang="tr"/>
              <a:t>weighted</a:t>
            </a:r>
            <a:r>
              <a:rPr lang="tr"/>
              <a:t> networks from text file</a:t>
            </a:r>
            <a:endParaRPr/>
          </a:p>
        </p:txBody>
      </p:sp>
      <p:sp>
        <p:nvSpPr>
          <p:cNvPr id="134" name="Google Shape;134;p23"/>
          <p:cNvSpPr txBox="1"/>
          <p:nvPr/>
        </p:nvSpPr>
        <p:spPr>
          <a:xfrm>
            <a:off x="135225" y="785950"/>
            <a:ext cx="4787700" cy="400200"/>
          </a:xfrm>
          <a:prstGeom prst="rect">
            <a:avLst/>
          </a:prstGeom>
          <a:solidFill>
            <a:srgbClr val="4A86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rgbClr val="FFFFFF"/>
                </a:solidFill>
                <a:latin typeface="Courier New"/>
                <a:ea typeface="Courier New"/>
                <a:cs typeface="Courier New"/>
                <a:sym typeface="Courier New"/>
              </a:rPr>
              <a:t>df = read.csv("../data/weighted.csv")</a:t>
            </a:r>
            <a:endParaRPr>
              <a:solidFill>
                <a:srgbClr val="FFFFFF"/>
              </a:solidFill>
              <a:latin typeface="Courier New"/>
              <a:ea typeface="Courier New"/>
              <a:cs typeface="Courier New"/>
              <a:sym typeface="Courier New"/>
            </a:endParaRPr>
          </a:p>
        </p:txBody>
      </p:sp>
      <p:sp>
        <p:nvSpPr>
          <p:cNvPr id="135" name="Google Shape;135;p23"/>
          <p:cNvSpPr txBox="1"/>
          <p:nvPr/>
        </p:nvSpPr>
        <p:spPr>
          <a:xfrm>
            <a:off x="135225" y="1473050"/>
            <a:ext cx="5958900" cy="1046700"/>
          </a:xfrm>
          <a:prstGeom prst="rect">
            <a:avLst/>
          </a:prstGeom>
          <a:solidFill>
            <a:srgbClr val="4A86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rgbClr val="FFFFFF"/>
                </a:solidFill>
                <a:latin typeface="Courier New"/>
                <a:ea typeface="Courier New"/>
                <a:cs typeface="Courier New"/>
                <a:sym typeface="Courier New"/>
              </a:rPr>
              <a:t>library(igraph)</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tr">
                <a:solidFill>
                  <a:srgbClr val="FFFFFF"/>
                </a:solidFill>
                <a:latin typeface="Courier New"/>
                <a:ea typeface="Courier New"/>
                <a:cs typeface="Courier New"/>
                <a:sym typeface="Courier New"/>
              </a:rPr>
              <a:t>G = graph.data.frame(df,directed = FALSE)</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tr">
                <a:solidFill>
                  <a:srgbClr val="FFFFFF"/>
                </a:solidFill>
                <a:latin typeface="Courier New"/>
                <a:ea typeface="Courier New"/>
                <a:cs typeface="Courier New"/>
                <a:sym typeface="Courier New"/>
              </a:rPr>
              <a:t>G &lt;- set_edge_attr(G, "weight", value= df$amount)</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p:txBody>
      </p:sp>
      <p:graphicFrame>
        <p:nvGraphicFramePr>
          <p:cNvPr id="136" name="Google Shape;136;p23"/>
          <p:cNvGraphicFramePr/>
          <p:nvPr/>
        </p:nvGraphicFramePr>
        <p:xfrm>
          <a:off x="177288" y="2688620"/>
          <a:ext cx="3000000" cy="3000000"/>
        </p:xfrm>
        <a:graphic>
          <a:graphicData uri="http://schemas.openxmlformats.org/drawingml/2006/table">
            <a:tbl>
              <a:tblPr>
                <a:noFill/>
                <a:tableStyleId>{79C9A550-5F68-40AA-944E-3CAE51226F35}</a:tableStyleId>
              </a:tblPr>
              <a:tblGrid>
                <a:gridCol w="1464900"/>
                <a:gridCol w="1464900"/>
                <a:gridCol w="1464900"/>
              </a:tblGrid>
              <a:tr h="457850">
                <a:tc>
                  <a:txBody>
                    <a:bodyPr/>
                    <a:lstStyle/>
                    <a:p>
                      <a:pPr indent="0" lvl="0" marL="0" rtl="0" algn="l">
                        <a:spcBef>
                          <a:spcPts val="0"/>
                        </a:spcBef>
                        <a:spcAft>
                          <a:spcPts val="0"/>
                        </a:spcAft>
                        <a:buNone/>
                      </a:pPr>
                      <a:r>
                        <a:rPr lang="tr" sz="1700"/>
                        <a:t>Node 1</a:t>
                      </a:r>
                      <a:endParaRPr sz="1700"/>
                    </a:p>
                  </a:txBody>
                  <a:tcPr marT="91425" marB="91425" marR="91425" marL="91425"/>
                </a:tc>
                <a:tc>
                  <a:txBody>
                    <a:bodyPr/>
                    <a:lstStyle/>
                    <a:p>
                      <a:pPr indent="0" lvl="0" marL="0" rtl="0" algn="l">
                        <a:spcBef>
                          <a:spcPts val="0"/>
                        </a:spcBef>
                        <a:spcAft>
                          <a:spcPts val="0"/>
                        </a:spcAft>
                        <a:buNone/>
                      </a:pPr>
                      <a:r>
                        <a:rPr lang="tr" sz="1700"/>
                        <a:t>Node 2</a:t>
                      </a:r>
                      <a:endParaRPr sz="1700"/>
                    </a:p>
                  </a:txBody>
                  <a:tcPr marT="91425" marB="91425" marR="91425" marL="91425"/>
                </a:tc>
                <a:tc>
                  <a:txBody>
                    <a:bodyPr/>
                    <a:lstStyle/>
                    <a:p>
                      <a:pPr indent="0" lvl="0" marL="0" rtl="0" algn="l">
                        <a:spcBef>
                          <a:spcPts val="0"/>
                        </a:spcBef>
                        <a:spcAft>
                          <a:spcPts val="0"/>
                        </a:spcAft>
                        <a:buNone/>
                      </a:pPr>
                      <a:r>
                        <a:rPr b="1" lang="tr" sz="1700"/>
                        <a:t>Amount</a:t>
                      </a:r>
                      <a:endParaRPr b="1" sz="1700"/>
                    </a:p>
                  </a:txBody>
                  <a:tcPr marT="91425" marB="91425" marR="91425" marL="91425">
                    <a:solidFill>
                      <a:srgbClr val="76A5AF"/>
                    </a:solidFill>
                  </a:tcPr>
                </a:tc>
              </a:tr>
              <a:tr h="457850">
                <a:tc>
                  <a:txBody>
                    <a:bodyPr/>
                    <a:lstStyle/>
                    <a:p>
                      <a:pPr indent="0" lvl="0" marL="0" rtl="0" algn="l">
                        <a:spcBef>
                          <a:spcPts val="0"/>
                        </a:spcBef>
                        <a:spcAft>
                          <a:spcPts val="0"/>
                        </a:spcAft>
                        <a:buNone/>
                      </a:pPr>
                      <a:r>
                        <a:rPr lang="tr" sz="1700"/>
                        <a:t>A</a:t>
                      </a:r>
                      <a:endParaRPr sz="1700"/>
                    </a:p>
                  </a:txBody>
                  <a:tcPr marT="91425" marB="91425" marR="91425" marL="91425"/>
                </a:tc>
                <a:tc>
                  <a:txBody>
                    <a:bodyPr/>
                    <a:lstStyle/>
                    <a:p>
                      <a:pPr indent="0" lvl="0" marL="0" rtl="0" algn="l">
                        <a:spcBef>
                          <a:spcPts val="0"/>
                        </a:spcBef>
                        <a:spcAft>
                          <a:spcPts val="0"/>
                        </a:spcAft>
                        <a:buNone/>
                      </a:pPr>
                      <a:r>
                        <a:rPr lang="tr" sz="1700"/>
                        <a:t>B</a:t>
                      </a:r>
                      <a:endParaRPr sz="1700"/>
                    </a:p>
                  </a:txBody>
                  <a:tcPr marT="91425" marB="91425" marR="91425" marL="91425"/>
                </a:tc>
                <a:tc>
                  <a:txBody>
                    <a:bodyPr/>
                    <a:lstStyle/>
                    <a:p>
                      <a:pPr indent="0" lvl="0" marL="0" rtl="0" algn="l">
                        <a:spcBef>
                          <a:spcPts val="0"/>
                        </a:spcBef>
                        <a:spcAft>
                          <a:spcPts val="0"/>
                        </a:spcAft>
                        <a:buNone/>
                      </a:pPr>
                      <a:r>
                        <a:rPr lang="tr" sz="1700"/>
                        <a:t>1</a:t>
                      </a:r>
                      <a:endParaRPr sz="1700"/>
                    </a:p>
                  </a:txBody>
                  <a:tcPr marT="91425" marB="91425" marR="91425" marL="91425">
                    <a:solidFill>
                      <a:srgbClr val="76A5AF"/>
                    </a:solidFill>
                  </a:tcPr>
                </a:tc>
              </a:tr>
              <a:tr h="457850">
                <a:tc>
                  <a:txBody>
                    <a:bodyPr/>
                    <a:lstStyle/>
                    <a:p>
                      <a:pPr indent="0" lvl="0" marL="0" rtl="0" algn="l">
                        <a:spcBef>
                          <a:spcPts val="0"/>
                        </a:spcBef>
                        <a:spcAft>
                          <a:spcPts val="0"/>
                        </a:spcAft>
                        <a:buNone/>
                      </a:pPr>
                      <a:r>
                        <a:rPr lang="tr" sz="1700"/>
                        <a:t>B</a:t>
                      </a:r>
                      <a:endParaRPr sz="1700"/>
                    </a:p>
                  </a:txBody>
                  <a:tcPr marT="91425" marB="91425" marR="91425" marL="91425"/>
                </a:tc>
                <a:tc>
                  <a:txBody>
                    <a:bodyPr/>
                    <a:lstStyle/>
                    <a:p>
                      <a:pPr indent="0" lvl="0" marL="0" rtl="0" algn="l">
                        <a:spcBef>
                          <a:spcPts val="0"/>
                        </a:spcBef>
                        <a:spcAft>
                          <a:spcPts val="0"/>
                        </a:spcAft>
                        <a:buNone/>
                      </a:pPr>
                      <a:r>
                        <a:rPr lang="tr" sz="1700"/>
                        <a:t>C</a:t>
                      </a:r>
                      <a:endParaRPr sz="1700"/>
                    </a:p>
                  </a:txBody>
                  <a:tcPr marT="91425" marB="91425" marR="91425" marL="91425"/>
                </a:tc>
                <a:tc>
                  <a:txBody>
                    <a:bodyPr/>
                    <a:lstStyle/>
                    <a:p>
                      <a:pPr indent="0" lvl="0" marL="0" rtl="0" algn="l">
                        <a:spcBef>
                          <a:spcPts val="0"/>
                        </a:spcBef>
                        <a:spcAft>
                          <a:spcPts val="0"/>
                        </a:spcAft>
                        <a:buNone/>
                      </a:pPr>
                      <a:r>
                        <a:rPr lang="tr" sz="1700"/>
                        <a:t>3</a:t>
                      </a:r>
                      <a:endParaRPr sz="1700"/>
                    </a:p>
                  </a:txBody>
                  <a:tcPr marT="91425" marB="91425" marR="91425" marL="91425">
                    <a:solidFill>
                      <a:srgbClr val="76A5AF"/>
                    </a:solidFill>
                  </a:tcPr>
                </a:tc>
              </a:tr>
              <a:tr h="457850">
                <a:tc>
                  <a:txBody>
                    <a:bodyPr/>
                    <a:lstStyle/>
                    <a:p>
                      <a:pPr indent="0" lvl="0" marL="0" rtl="0" algn="l">
                        <a:spcBef>
                          <a:spcPts val="0"/>
                        </a:spcBef>
                        <a:spcAft>
                          <a:spcPts val="0"/>
                        </a:spcAft>
                        <a:buNone/>
                      </a:pPr>
                      <a:r>
                        <a:rPr lang="tr" sz="1700"/>
                        <a:t>C</a:t>
                      </a:r>
                      <a:endParaRPr sz="1700"/>
                    </a:p>
                  </a:txBody>
                  <a:tcPr marT="91425" marB="91425" marR="91425" marL="91425"/>
                </a:tc>
                <a:tc>
                  <a:txBody>
                    <a:bodyPr/>
                    <a:lstStyle/>
                    <a:p>
                      <a:pPr indent="0" lvl="0" marL="0" rtl="0" algn="l">
                        <a:spcBef>
                          <a:spcPts val="0"/>
                        </a:spcBef>
                        <a:spcAft>
                          <a:spcPts val="0"/>
                        </a:spcAft>
                        <a:buNone/>
                      </a:pPr>
                      <a:r>
                        <a:rPr lang="tr" sz="1700"/>
                        <a:t>A</a:t>
                      </a:r>
                      <a:endParaRPr sz="1700"/>
                    </a:p>
                  </a:txBody>
                  <a:tcPr marT="91425" marB="91425" marR="91425" marL="91425"/>
                </a:tc>
                <a:tc>
                  <a:txBody>
                    <a:bodyPr/>
                    <a:lstStyle/>
                    <a:p>
                      <a:pPr indent="0" lvl="0" marL="0" rtl="0" algn="l">
                        <a:spcBef>
                          <a:spcPts val="0"/>
                        </a:spcBef>
                        <a:spcAft>
                          <a:spcPts val="0"/>
                        </a:spcAft>
                        <a:buNone/>
                      </a:pPr>
                      <a:r>
                        <a:rPr lang="tr" sz="1700"/>
                        <a:t>5</a:t>
                      </a:r>
                      <a:endParaRPr sz="1700"/>
                    </a:p>
                  </a:txBody>
                  <a:tcPr marT="91425" marB="91425" marR="91425" marL="91425">
                    <a:solidFill>
                      <a:srgbClr val="76A5A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Is my graph object weighted?</a:t>
            </a:r>
            <a:endParaRPr/>
          </a:p>
        </p:txBody>
      </p:sp>
      <p:sp>
        <p:nvSpPr>
          <p:cNvPr id="142" name="Google Shape;142;p24"/>
          <p:cNvSpPr txBox="1"/>
          <p:nvPr/>
        </p:nvSpPr>
        <p:spPr>
          <a:xfrm>
            <a:off x="144050" y="2371650"/>
            <a:ext cx="3000000" cy="4002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tr">
                <a:solidFill>
                  <a:srgbClr val="FFFFFF"/>
                </a:solidFill>
                <a:latin typeface="Courier New"/>
                <a:ea typeface="Courier New"/>
                <a:cs typeface="Courier New"/>
                <a:sym typeface="Courier New"/>
              </a:rPr>
              <a:t>is_weighted(G)</a:t>
            </a:r>
            <a:endParaRPr sz="2500">
              <a:latin typeface="Courier New"/>
              <a:ea typeface="Courier New"/>
              <a:cs typeface="Courier New"/>
              <a:sym typeface="Courier New"/>
            </a:endParaRPr>
          </a:p>
        </p:txBody>
      </p:sp>
      <p:sp>
        <p:nvSpPr>
          <p:cNvPr id="143" name="Google Shape;143;p24"/>
          <p:cNvSpPr txBox="1"/>
          <p:nvPr/>
        </p:nvSpPr>
        <p:spPr>
          <a:xfrm>
            <a:off x="3776975" y="2371650"/>
            <a:ext cx="1434300" cy="6156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tr">
                <a:solidFill>
                  <a:srgbClr val="FFFFFF"/>
                </a:solidFill>
                <a:latin typeface="Courier New"/>
                <a:ea typeface="Courier New"/>
                <a:cs typeface="Courier New"/>
                <a:sym typeface="Courier New"/>
              </a:rPr>
              <a:t>True</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tr">
                <a:solidFill>
                  <a:srgbClr val="FFFFFF"/>
                </a:solidFill>
                <a:latin typeface="Courier New"/>
                <a:ea typeface="Courier New"/>
                <a:cs typeface="Courier New"/>
                <a:sym typeface="Courier New"/>
              </a:rPr>
              <a:t>False</a:t>
            </a:r>
            <a:endParaRPr sz="2000">
              <a:latin typeface="Courier New"/>
              <a:ea typeface="Courier New"/>
              <a:cs typeface="Courier New"/>
              <a:sym typeface="Courier New"/>
            </a:endParaRPr>
          </a:p>
        </p:txBody>
      </p:sp>
      <p:pic>
        <p:nvPicPr>
          <p:cNvPr id="144" name="Google Shape;144;p24"/>
          <p:cNvPicPr preferRelativeResize="0"/>
          <p:nvPr/>
        </p:nvPicPr>
        <p:blipFill>
          <a:blip r:embed="rId3">
            <a:alphaModFix/>
          </a:blip>
          <a:stretch>
            <a:fillRect/>
          </a:stretch>
        </p:blipFill>
        <p:spPr>
          <a:xfrm>
            <a:off x="6433150" y="1935525"/>
            <a:ext cx="1838325" cy="136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59125" y="37475"/>
            <a:ext cx="89406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Visualizing the weights</a:t>
            </a:r>
            <a:endParaRPr/>
          </a:p>
        </p:txBody>
      </p:sp>
      <p:pic>
        <p:nvPicPr>
          <p:cNvPr id="150" name="Google Shape;150;p25"/>
          <p:cNvPicPr preferRelativeResize="0"/>
          <p:nvPr/>
        </p:nvPicPr>
        <p:blipFill>
          <a:blip r:embed="rId3">
            <a:alphaModFix/>
          </a:blip>
          <a:stretch>
            <a:fillRect/>
          </a:stretch>
        </p:blipFill>
        <p:spPr>
          <a:xfrm>
            <a:off x="160900" y="2093650"/>
            <a:ext cx="2258075" cy="2258075"/>
          </a:xfrm>
          <a:prstGeom prst="rect">
            <a:avLst/>
          </a:prstGeom>
          <a:noFill/>
          <a:ln>
            <a:noFill/>
          </a:ln>
        </p:spPr>
      </p:pic>
      <p:sp>
        <p:nvSpPr>
          <p:cNvPr id="151" name="Google Shape;151;p25"/>
          <p:cNvSpPr txBox="1"/>
          <p:nvPr/>
        </p:nvSpPr>
        <p:spPr>
          <a:xfrm>
            <a:off x="59150" y="1329900"/>
            <a:ext cx="1799700" cy="4002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tr">
                <a:solidFill>
                  <a:srgbClr val="FFFFFF"/>
                </a:solidFill>
              </a:rPr>
              <a:t>plot(G)</a:t>
            </a:r>
            <a:endParaRPr>
              <a:solidFill>
                <a:srgbClr val="FFFFFF"/>
              </a:solidFill>
            </a:endParaRPr>
          </a:p>
        </p:txBody>
      </p:sp>
      <p:sp>
        <p:nvSpPr>
          <p:cNvPr id="152" name="Google Shape;152;p25"/>
          <p:cNvSpPr txBox="1"/>
          <p:nvPr/>
        </p:nvSpPr>
        <p:spPr>
          <a:xfrm>
            <a:off x="2709363" y="1281625"/>
            <a:ext cx="3000000" cy="4002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tr">
                <a:solidFill>
                  <a:srgbClr val="FFFFFF"/>
                </a:solidFill>
              </a:rPr>
              <a:t>plot(</a:t>
            </a:r>
            <a:r>
              <a:rPr lang="tr">
                <a:solidFill>
                  <a:srgbClr val="FFFFFF"/>
                </a:solidFill>
                <a:latin typeface="Courier New"/>
                <a:ea typeface="Courier New"/>
                <a:cs typeface="Courier New"/>
                <a:sym typeface="Courier New"/>
              </a:rPr>
              <a:t>G</a:t>
            </a:r>
            <a:r>
              <a:rPr lang="tr">
                <a:solidFill>
                  <a:srgbClr val="FFFFFF"/>
                </a:solidFill>
              </a:rPr>
              <a:t>,e</a:t>
            </a:r>
            <a:r>
              <a:rPr b="1" lang="tr">
                <a:solidFill>
                  <a:srgbClr val="FFFFFF"/>
                </a:solidFill>
              </a:rPr>
              <a:t>dge.label=E(G)$weight))</a:t>
            </a:r>
            <a:endParaRPr b="1">
              <a:solidFill>
                <a:srgbClr val="FFFFFF"/>
              </a:solidFill>
            </a:endParaRPr>
          </a:p>
        </p:txBody>
      </p:sp>
      <p:pic>
        <p:nvPicPr>
          <p:cNvPr id="153" name="Google Shape;153;p25"/>
          <p:cNvPicPr preferRelativeResize="0"/>
          <p:nvPr/>
        </p:nvPicPr>
        <p:blipFill>
          <a:blip r:embed="rId4">
            <a:alphaModFix/>
          </a:blip>
          <a:stretch>
            <a:fillRect/>
          </a:stretch>
        </p:blipFill>
        <p:spPr>
          <a:xfrm>
            <a:off x="3027588" y="2093650"/>
            <a:ext cx="2427825" cy="2179400"/>
          </a:xfrm>
          <a:prstGeom prst="rect">
            <a:avLst/>
          </a:prstGeom>
          <a:noFill/>
          <a:ln>
            <a:noFill/>
          </a:ln>
        </p:spPr>
      </p:pic>
      <p:sp>
        <p:nvSpPr>
          <p:cNvPr id="154" name="Google Shape;154;p25"/>
          <p:cNvSpPr txBox="1"/>
          <p:nvPr/>
        </p:nvSpPr>
        <p:spPr>
          <a:xfrm>
            <a:off x="6559900" y="1222200"/>
            <a:ext cx="2479500" cy="6156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tr">
                <a:solidFill>
                  <a:srgbClr val="FFFFFF"/>
                </a:solidFill>
                <a:latin typeface="Courier New"/>
                <a:ea typeface="Courier New"/>
                <a:cs typeface="Courier New"/>
                <a:sym typeface="Courier New"/>
              </a:rPr>
              <a:t>E</a:t>
            </a:r>
            <a:r>
              <a:rPr b="1" lang="tr">
                <a:solidFill>
                  <a:srgbClr val="FFFFFF"/>
                </a:solidFill>
              </a:rPr>
              <a:t>(G)$width</a:t>
            </a:r>
            <a:r>
              <a:rPr lang="tr">
                <a:solidFill>
                  <a:srgbClr val="FFFFFF"/>
                </a:solidFill>
              </a:rPr>
              <a:t> &lt;- E(G)$weight</a:t>
            </a:r>
            <a:endParaRPr>
              <a:solidFill>
                <a:srgbClr val="FFFFFF"/>
              </a:solidFill>
            </a:endParaRPr>
          </a:p>
          <a:p>
            <a:pPr indent="0" lvl="0" marL="0" rtl="0" algn="l">
              <a:spcBef>
                <a:spcPts val="0"/>
              </a:spcBef>
              <a:spcAft>
                <a:spcPts val="0"/>
              </a:spcAft>
              <a:buNone/>
            </a:pPr>
            <a:r>
              <a:rPr lang="tr">
                <a:solidFill>
                  <a:srgbClr val="FFFFFF"/>
                </a:solidFill>
              </a:rPr>
              <a:t>plot(G)</a:t>
            </a:r>
            <a:endParaRPr>
              <a:solidFill>
                <a:srgbClr val="FFFFFF"/>
              </a:solidFill>
            </a:endParaRPr>
          </a:p>
        </p:txBody>
      </p:sp>
      <p:pic>
        <p:nvPicPr>
          <p:cNvPr id="155" name="Google Shape;155;p25"/>
          <p:cNvPicPr preferRelativeResize="0"/>
          <p:nvPr/>
        </p:nvPicPr>
        <p:blipFill>
          <a:blip r:embed="rId5">
            <a:alphaModFix/>
          </a:blip>
          <a:stretch>
            <a:fillRect/>
          </a:stretch>
        </p:blipFill>
        <p:spPr>
          <a:xfrm>
            <a:off x="6559900" y="1990200"/>
            <a:ext cx="1991100" cy="200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9150" y="107000"/>
            <a:ext cx="79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Visualizing Larger </a:t>
            </a:r>
            <a:r>
              <a:rPr lang="tr"/>
              <a:t>Weighted</a:t>
            </a:r>
            <a:r>
              <a:rPr lang="tr"/>
              <a:t> Networks </a:t>
            </a:r>
            <a:endParaRPr/>
          </a:p>
        </p:txBody>
      </p:sp>
      <p:pic>
        <p:nvPicPr>
          <p:cNvPr id="161" name="Google Shape;161;p26"/>
          <p:cNvPicPr preferRelativeResize="0"/>
          <p:nvPr/>
        </p:nvPicPr>
        <p:blipFill>
          <a:blip r:embed="rId3">
            <a:alphaModFix/>
          </a:blip>
          <a:stretch>
            <a:fillRect/>
          </a:stretch>
        </p:blipFill>
        <p:spPr>
          <a:xfrm>
            <a:off x="5365400" y="891525"/>
            <a:ext cx="3402300" cy="2905100"/>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400" y="832100"/>
            <a:ext cx="4114800" cy="3638550"/>
          </a:xfrm>
          <a:prstGeom prst="rect">
            <a:avLst/>
          </a:prstGeom>
          <a:noFill/>
          <a:ln>
            <a:noFill/>
          </a:ln>
        </p:spPr>
      </p:pic>
      <p:sp>
        <p:nvSpPr>
          <p:cNvPr id="163" name="Google Shape;163;p26"/>
          <p:cNvSpPr txBox="1"/>
          <p:nvPr/>
        </p:nvSpPr>
        <p:spPr>
          <a:xfrm>
            <a:off x="5652750" y="67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E(G)$width &lt;- log10(E(G)$weight)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253525" y="1613825"/>
            <a:ext cx="7783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a:t>Do not try to visualize everything except the things that matter!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